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1" r:id="rId1"/>
  </p:sldMasterIdLst>
  <p:notesMasterIdLst>
    <p:notesMasterId r:id="rId3"/>
  </p:notesMasterIdLst>
  <p:sldIdLst>
    <p:sldId id="259" r:id="rId2"/>
  </p:sldIdLst>
  <p:sldSz cx="51206400" cy="2267743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5"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355" autoAdjust="0"/>
    <p:restoredTop sz="96038" autoAdjust="0"/>
  </p:normalViewPr>
  <p:slideViewPr>
    <p:cSldViewPr snapToGrid="0" snapToObjects="1" showGuides="1">
      <p:cViewPr varScale="1">
        <p:scale>
          <a:sx n="25" d="100"/>
          <a:sy n="25" d="100"/>
        </p:scale>
        <p:origin x="178" y="264"/>
      </p:cViewPr>
      <p:guideLst>
        <p:guide orient="horz" pos="7095"/>
        <p:guide pos="161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E7888-13BD-EB4A-8F0A-1A86789BA82E}" type="datetimeFigureOut">
              <a:rPr lang="en-US" smtClean="0"/>
              <a:t>12/8/2016</a:t>
            </a:fld>
            <a:endParaRPr lang="en-US" dirty="0"/>
          </a:p>
        </p:txBody>
      </p:sp>
      <p:sp>
        <p:nvSpPr>
          <p:cNvPr id="4" name="Slide Image Placeholder 3"/>
          <p:cNvSpPr>
            <a:spLocks noGrp="1" noRot="1" noChangeAspect="1"/>
          </p:cNvSpPr>
          <p:nvPr>
            <p:ph type="sldImg" idx="2"/>
          </p:nvPr>
        </p:nvSpPr>
        <p:spPr>
          <a:xfrm>
            <a:off x="-53975" y="1143000"/>
            <a:ext cx="69659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C33BE-0ACB-CB4F-989D-FF9211124B69}" type="slidenum">
              <a:rPr lang="en-US" smtClean="0"/>
              <a:t>‹#›</a:t>
            </a:fld>
            <a:endParaRPr lang="en-US" dirty="0"/>
          </a:p>
        </p:txBody>
      </p:sp>
    </p:spTree>
    <p:extLst>
      <p:ext uri="{BB962C8B-B14F-4D97-AF65-F5344CB8AC3E}">
        <p14:creationId xmlns:p14="http://schemas.microsoft.com/office/powerpoint/2010/main" val="1675394976"/>
      </p:ext>
    </p:extLst>
  </p:cSld>
  <p:clrMap bg1="lt1" tx1="dk1" bg2="lt2" tx2="dk2" accent1="accent1" accent2="accent2" accent3="accent3" accent4="accent4" accent5="accent5" accent6="accent6" hlink="hlink" folHlink="folHlink"/>
  <p:notesStyle>
    <a:lvl1pPr marL="0" algn="l" defTabSz="3542386" rtl="0" eaLnBrk="1" latinLnBrk="0" hangingPunct="1">
      <a:defRPr sz="4649" kern="1200">
        <a:solidFill>
          <a:schemeClr val="tx1"/>
        </a:solidFill>
        <a:latin typeface="+mn-lt"/>
        <a:ea typeface="+mn-ea"/>
        <a:cs typeface="+mn-cs"/>
      </a:defRPr>
    </a:lvl1pPr>
    <a:lvl2pPr marL="1771193" algn="l" defTabSz="3542386" rtl="0" eaLnBrk="1" latinLnBrk="0" hangingPunct="1">
      <a:defRPr sz="4649" kern="1200">
        <a:solidFill>
          <a:schemeClr val="tx1"/>
        </a:solidFill>
        <a:latin typeface="+mn-lt"/>
        <a:ea typeface="+mn-ea"/>
        <a:cs typeface="+mn-cs"/>
      </a:defRPr>
    </a:lvl2pPr>
    <a:lvl3pPr marL="3542386" algn="l" defTabSz="3542386" rtl="0" eaLnBrk="1" latinLnBrk="0" hangingPunct="1">
      <a:defRPr sz="4649" kern="1200">
        <a:solidFill>
          <a:schemeClr val="tx1"/>
        </a:solidFill>
        <a:latin typeface="+mn-lt"/>
        <a:ea typeface="+mn-ea"/>
        <a:cs typeface="+mn-cs"/>
      </a:defRPr>
    </a:lvl3pPr>
    <a:lvl4pPr marL="5313578" algn="l" defTabSz="3542386" rtl="0" eaLnBrk="1" latinLnBrk="0" hangingPunct="1">
      <a:defRPr sz="4649" kern="1200">
        <a:solidFill>
          <a:schemeClr val="tx1"/>
        </a:solidFill>
        <a:latin typeface="+mn-lt"/>
        <a:ea typeface="+mn-ea"/>
        <a:cs typeface="+mn-cs"/>
      </a:defRPr>
    </a:lvl4pPr>
    <a:lvl5pPr marL="7084771" algn="l" defTabSz="3542386" rtl="0" eaLnBrk="1" latinLnBrk="0" hangingPunct="1">
      <a:defRPr sz="4649" kern="1200">
        <a:solidFill>
          <a:schemeClr val="tx1"/>
        </a:solidFill>
        <a:latin typeface="+mn-lt"/>
        <a:ea typeface="+mn-ea"/>
        <a:cs typeface="+mn-cs"/>
      </a:defRPr>
    </a:lvl5pPr>
    <a:lvl6pPr marL="8855964" algn="l" defTabSz="3542386" rtl="0" eaLnBrk="1" latinLnBrk="0" hangingPunct="1">
      <a:defRPr sz="4649" kern="1200">
        <a:solidFill>
          <a:schemeClr val="tx1"/>
        </a:solidFill>
        <a:latin typeface="+mn-lt"/>
        <a:ea typeface="+mn-ea"/>
        <a:cs typeface="+mn-cs"/>
      </a:defRPr>
    </a:lvl6pPr>
    <a:lvl7pPr marL="10627157" algn="l" defTabSz="3542386" rtl="0" eaLnBrk="1" latinLnBrk="0" hangingPunct="1">
      <a:defRPr sz="4649" kern="1200">
        <a:solidFill>
          <a:schemeClr val="tx1"/>
        </a:solidFill>
        <a:latin typeface="+mn-lt"/>
        <a:ea typeface="+mn-ea"/>
        <a:cs typeface="+mn-cs"/>
      </a:defRPr>
    </a:lvl7pPr>
    <a:lvl8pPr marL="12398350" algn="l" defTabSz="3542386" rtl="0" eaLnBrk="1" latinLnBrk="0" hangingPunct="1">
      <a:defRPr sz="4649" kern="1200">
        <a:solidFill>
          <a:schemeClr val="tx1"/>
        </a:solidFill>
        <a:latin typeface="+mn-lt"/>
        <a:ea typeface="+mn-ea"/>
        <a:cs typeface="+mn-cs"/>
      </a:defRPr>
    </a:lvl8pPr>
    <a:lvl9pPr marL="14169542" algn="l" defTabSz="3542386" rtl="0" eaLnBrk="1" latinLnBrk="0" hangingPunct="1">
      <a:defRPr sz="464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3711332"/>
            <a:ext cx="38404800" cy="7895108"/>
          </a:xfrm>
        </p:spPr>
        <p:txBody>
          <a:bodyPr anchor="b"/>
          <a:lstStyle>
            <a:lvl1pPr algn="ctr">
              <a:defRPr sz="19840"/>
            </a:lvl1pPr>
          </a:lstStyle>
          <a:p>
            <a:r>
              <a:rPr lang="en-US"/>
              <a:t>Click to edit Master title style</a:t>
            </a:r>
          </a:p>
        </p:txBody>
      </p:sp>
      <p:sp>
        <p:nvSpPr>
          <p:cNvPr id="3" name="Subtitle 2"/>
          <p:cNvSpPr>
            <a:spLocks noGrp="1"/>
          </p:cNvSpPr>
          <p:nvPr>
            <p:ph type="subTitle" idx="1"/>
          </p:nvPr>
        </p:nvSpPr>
        <p:spPr>
          <a:xfrm>
            <a:off x="6400800" y="11910906"/>
            <a:ext cx="38404800" cy="5475130"/>
          </a:xfrm>
        </p:spPr>
        <p:txBody>
          <a:bodyPr/>
          <a:lstStyle>
            <a:lvl1pPr marL="0" indent="0" algn="ctr">
              <a:buNone/>
              <a:defRPr sz="7936"/>
            </a:lvl1pPr>
            <a:lvl2pPr marL="1511823" indent="0" algn="ctr">
              <a:buNone/>
              <a:defRPr sz="6613"/>
            </a:lvl2pPr>
            <a:lvl3pPr marL="3023646" indent="0" algn="ctr">
              <a:buNone/>
              <a:defRPr sz="5952"/>
            </a:lvl3pPr>
            <a:lvl4pPr marL="4535470" indent="0" algn="ctr">
              <a:buNone/>
              <a:defRPr sz="5291"/>
            </a:lvl4pPr>
            <a:lvl5pPr marL="6047293" indent="0" algn="ctr">
              <a:buNone/>
              <a:defRPr sz="5291"/>
            </a:lvl5pPr>
            <a:lvl6pPr marL="7559116" indent="0" algn="ctr">
              <a:buNone/>
              <a:defRPr sz="5291"/>
            </a:lvl6pPr>
            <a:lvl7pPr marL="9070939" indent="0" algn="ctr">
              <a:buNone/>
              <a:defRPr sz="5291"/>
            </a:lvl7pPr>
            <a:lvl8pPr marL="10582763" indent="0" algn="ctr">
              <a:buNone/>
              <a:defRPr sz="5291"/>
            </a:lvl8pPr>
            <a:lvl9pPr marL="12094586" indent="0" algn="ctr">
              <a:buNone/>
              <a:defRPr sz="5291"/>
            </a:lvl9pPr>
          </a:lstStyle>
          <a:p>
            <a:r>
              <a:rPr lang="en-US"/>
              <a:t>Click to edit Master subtitle style</a:t>
            </a:r>
          </a:p>
        </p:txBody>
      </p:sp>
      <p:sp>
        <p:nvSpPr>
          <p:cNvPr id="4" name="Date Placeholder 3"/>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21327434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293668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207364"/>
            <a:ext cx="11041380" cy="192180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0" y="1207364"/>
            <a:ext cx="32484060" cy="19218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2391472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242478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5653614"/>
            <a:ext cx="44165520" cy="9433183"/>
          </a:xfrm>
        </p:spPr>
        <p:txBody>
          <a:bodyPr anchor="b"/>
          <a:lstStyle>
            <a:lvl1pPr>
              <a:defRPr sz="19840"/>
            </a:lvl1pPr>
          </a:lstStyle>
          <a:p>
            <a:r>
              <a:rPr lang="en-US"/>
              <a:t>Click to edit Master title style</a:t>
            </a:r>
          </a:p>
        </p:txBody>
      </p:sp>
      <p:sp>
        <p:nvSpPr>
          <p:cNvPr id="3" name="Text Placeholder 2"/>
          <p:cNvSpPr>
            <a:spLocks noGrp="1"/>
          </p:cNvSpPr>
          <p:nvPr>
            <p:ph type="body" idx="1"/>
          </p:nvPr>
        </p:nvSpPr>
        <p:spPr>
          <a:xfrm>
            <a:off x="3493770" y="15176039"/>
            <a:ext cx="44165520" cy="4960688"/>
          </a:xfrm>
        </p:spPr>
        <p:txBody>
          <a:bodyPr/>
          <a:lstStyle>
            <a:lvl1pPr marL="0" indent="0">
              <a:buNone/>
              <a:defRPr sz="7936">
                <a:solidFill>
                  <a:schemeClr val="tx1">
                    <a:tint val="75000"/>
                  </a:schemeClr>
                </a:solidFill>
              </a:defRPr>
            </a:lvl1pPr>
            <a:lvl2pPr marL="1511823" indent="0">
              <a:buNone/>
              <a:defRPr sz="6613">
                <a:solidFill>
                  <a:schemeClr val="tx1">
                    <a:tint val="75000"/>
                  </a:schemeClr>
                </a:solidFill>
              </a:defRPr>
            </a:lvl2pPr>
            <a:lvl3pPr marL="3023646" indent="0">
              <a:buNone/>
              <a:defRPr sz="5952">
                <a:solidFill>
                  <a:schemeClr val="tx1">
                    <a:tint val="75000"/>
                  </a:schemeClr>
                </a:solidFill>
              </a:defRPr>
            </a:lvl3pPr>
            <a:lvl4pPr marL="4535470" indent="0">
              <a:buNone/>
              <a:defRPr sz="5291">
                <a:solidFill>
                  <a:schemeClr val="tx1">
                    <a:tint val="75000"/>
                  </a:schemeClr>
                </a:solidFill>
              </a:defRPr>
            </a:lvl4pPr>
            <a:lvl5pPr marL="6047293" indent="0">
              <a:buNone/>
              <a:defRPr sz="5291">
                <a:solidFill>
                  <a:schemeClr val="tx1">
                    <a:tint val="75000"/>
                  </a:schemeClr>
                </a:solidFill>
              </a:defRPr>
            </a:lvl5pPr>
            <a:lvl6pPr marL="7559116" indent="0">
              <a:buNone/>
              <a:defRPr sz="5291">
                <a:solidFill>
                  <a:schemeClr val="tx1">
                    <a:tint val="75000"/>
                  </a:schemeClr>
                </a:solidFill>
              </a:defRPr>
            </a:lvl6pPr>
            <a:lvl7pPr marL="9070939" indent="0">
              <a:buNone/>
              <a:defRPr sz="5291">
                <a:solidFill>
                  <a:schemeClr val="tx1">
                    <a:tint val="75000"/>
                  </a:schemeClr>
                </a:solidFill>
              </a:defRPr>
            </a:lvl7pPr>
            <a:lvl8pPr marL="10582763" indent="0">
              <a:buNone/>
              <a:defRPr sz="5291">
                <a:solidFill>
                  <a:schemeClr val="tx1">
                    <a:tint val="75000"/>
                  </a:schemeClr>
                </a:solidFill>
              </a:defRPr>
            </a:lvl8pPr>
            <a:lvl9pPr marL="12094586" indent="0">
              <a:buNone/>
              <a:defRPr sz="52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219749601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6036818"/>
            <a:ext cx="21762720" cy="14388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6036818"/>
            <a:ext cx="21762720" cy="14388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10086642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207365"/>
            <a:ext cx="44165520" cy="4383256"/>
          </a:xfrm>
        </p:spPr>
        <p:txBody>
          <a:bodyPr/>
          <a:lstStyle/>
          <a:p>
            <a:r>
              <a:rPr lang="en-US"/>
              <a:t>Click to edit Master title style</a:t>
            </a:r>
          </a:p>
        </p:txBody>
      </p:sp>
      <p:sp>
        <p:nvSpPr>
          <p:cNvPr id="3" name="Text Placeholder 2"/>
          <p:cNvSpPr>
            <a:spLocks noGrp="1"/>
          </p:cNvSpPr>
          <p:nvPr>
            <p:ph type="body" idx="1"/>
          </p:nvPr>
        </p:nvSpPr>
        <p:spPr>
          <a:xfrm>
            <a:off x="3527112" y="5559123"/>
            <a:ext cx="21662705" cy="2724441"/>
          </a:xfrm>
        </p:spPr>
        <p:txBody>
          <a:bodyPr anchor="b"/>
          <a:lstStyle>
            <a:lvl1pPr marL="0" indent="0">
              <a:buNone/>
              <a:defRPr sz="7936" b="1"/>
            </a:lvl1pPr>
            <a:lvl2pPr marL="1511823" indent="0">
              <a:buNone/>
              <a:defRPr sz="6613" b="1"/>
            </a:lvl2pPr>
            <a:lvl3pPr marL="3023646" indent="0">
              <a:buNone/>
              <a:defRPr sz="5952" b="1"/>
            </a:lvl3pPr>
            <a:lvl4pPr marL="4535470" indent="0">
              <a:buNone/>
              <a:defRPr sz="5291" b="1"/>
            </a:lvl4pPr>
            <a:lvl5pPr marL="6047293" indent="0">
              <a:buNone/>
              <a:defRPr sz="5291" b="1"/>
            </a:lvl5pPr>
            <a:lvl6pPr marL="7559116" indent="0">
              <a:buNone/>
              <a:defRPr sz="5291" b="1"/>
            </a:lvl6pPr>
            <a:lvl7pPr marL="9070939" indent="0">
              <a:buNone/>
              <a:defRPr sz="5291" b="1"/>
            </a:lvl7pPr>
            <a:lvl8pPr marL="10582763" indent="0">
              <a:buNone/>
              <a:defRPr sz="5291" b="1"/>
            </a:lvl8pPr>
            <a:lvl9pPr marL="12094586" indent="0">
              <a:buNone/>
              <a:defRPr sz="5291" b="1"/>
            </a:lvl9pPr>
          </a:lstStyle>
          <a:p>
            <a:pPr lvl="0"/>
            <a:r>
              <a:rPr lang="en-US"/>
              <a:t>Edit Master text styles</a:t>
            </a:r>
          </a:p>
        </p:txBody>
      </p:sp>
      <p:sp>
        <p:nvSpPr>
          <p:cNvPr id="4" name="Content Placeholder 3"/>
          <p:cNvSpPr>
            <a:spLocks noGrp="1"/>
          </p:cNvSpPr>
          <p:nvPr>
            <p:ph sz="half" idx="2"/>
          </p:nvPr>
        </p:nvSpPr>
        <p:spPr>
          <a:xfrm>
            <a:off x="3527112" y="8283564"/>
            <a:ext cx="21662705" cy="12183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0" y="5559123"/>
            <a:ext cx="21769390" cy="2724441"/>
          </a:xfrm>
        </p:spPr>
        <p:txBody>
          <a:bodyPr anchor="b"/>
          <a:lstStyle>
            <a:lvl1pPr marL="0" indent="0">
              <a:buNone/>
              <a:defRPr sz="7936" b="1"/>
            </a:lvl1pPr>
            <a:lvl2pPr marL="1511823" indent="0">
              <a:buNone/>
              <a:defRPr sz="6613" b="1"/>
            </a:lvl2pPr>
            <a:lvl3pPr marL="3023646" indent="0">
              <a:buNone/>
              <a:defRPr sz="5952" b="1"/>
            </a:lvl3pPr>
            <a:lvl4pPr marL="4535470" indent="0">
              <a:buNone/>
              <a:defRPr sz="5291" b="1"/>
            </a:lvl4pPr>
            <a:lvl5pPr marL="6047293" indent="0">
              <a:buNone/>
              <a:defRPr sz="5291" b="1"/>
            </a:lvl5pPr>
            <a:lvl6pPr marL="7559116" indent="0">
              <a:buNone/>
              <a:defRPr sz="5291" b="1"/>
            </a:lvl6pPr>
            <a:lvl7pPr marL="9070939" indent="0">
              <a:buNone/>
              <a:defRPr sz="5291" b="1"/>
            </a:lvl7pPr>
            <a:lvl8pPr marL="10582763" indent="0">
              <a:buNone/>
              <a:defRPr sz="5291" b="1"/>
            </a:lvl8pPr>
            <a:lvl9pPr marL="12094586" indent="0">
              <a:buNone/>
              <a:defRPr sz="5291" b="1"/>
            </a:lvl9pPr>
          </a:lstStyle>
          <a:p>
            <a:pPr lvl="0"/>
            <a:r>
              <a:rPr lang="en-US"/>
              <a:t>Edit Master text styles</a:t>
            </a:r>
          </a:p>
        </p:txBody>
      </p:sp>
      <p:sp>
        <p:nvSpPr>
          <p:cNvPr id="6" name="Content Placeholder 5"/>
          <p:cNvSpPr>
            <a:spLocks noGrp="1"/>
          </p:cNvSpPr>
          <p:nvPr>
            <p:ph sz="quarter" idx="4"/>
          </p:nvPr>
        </p:nvSpPr>
        <p:spPr>
          <a:xfrm>
            <a:off x="25923240" y="8283564"/>
            <a:ext cx="21769390" cy="12183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41588341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366626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171085559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511829"/>
            <a:ext cx="16515395" cy="5291402"/>
          </a:xfrm>
        </p:spPr>
        <p:txBody>
          <a:bodyPr anchor="b"/>
          <a:lstStyle>
            <a:lvl1pPr>
              <a:defRPr sz="10581"/>
            </a:lvl1pPr>
          </a:lstStyle>
          <a:p>
            <a:r>
              <a:rPr lang="en-US"/>
              <a:t>Click to edit Master title style</a:t>
            </a:r>
          </a:p>
        </p:txBody>
      </p:sp>
      <p:sp>
        <p:nvSpPr>
          <p:cNvPr id="3" name="Content Placeholder 2"/>
          <p:cNvSpPr>
            <a:spLocks noGrp="1"/>
          </p:cNvSpPr>
          <p:nvPr>
            <p:ph idx="1"/>
          </p:nvPr>
        </p:nvSpPr>
        <p:spPr>
          <a:xfrm>
            <a:off x="21769390" y="3265133"/>
            <a:ext cx="25923240" cy="16115679"/>
          </a:xfrm>
        </p:spPr>
        <p:txBody>
          <a:bodyPr/>
          <a:lstStyle>
            <a:lvl1pPr>
              <a:defRPr sz="10581"/>
            </a:lvl1pPr>
            <a:lvl2pPr>
              <a:defRPr sz="9259"/>
            </a:lvl2pPr>
            <a:lvl3pPr>
              <a:defRPr sz="7936"/>
            </a:lvl3pPr>
            <a:lvl4pPr>
              <a:defRPr sz="6613"/>
            </a:lvl4pPr>
            <a:lvl5pPr>
              <a:defRPr sz="6613"/>
            </a:lvl5pPr>
            <a:lvl6pPr>
              <a:defRPr sz="6613"/>
            </a:lvl6pPr>
            <a:lvl7pPr>
              <a:defRPr sz="6613"/>
            </a:lvl7pPr>
            <a:lvl8pPr>
              <a:defRPr sz="6613"/>
            </a:lvl8pPr>
            <a:lvl9pPr>
              <a:defRPr sz="66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2" y="6803231"/>
            <a:ext cx="16515395" cy="12603828"/>
          </a:xfrm>
        </p:spPr>
        <p:txBody>
          <a:bodyPr/>
          <a:lstStyle>
            <a:lvl1pPr marL="0" indent="0">
              <a:buNone/>
              <a:defRPr sz="5291"/>
            </a:lvl1pPr>
            <a:lvl2pPr marL="1511823" indent="0">
              <a:buNone/>
              <a:defRPr sz="4629"/>
            </a:lvl2pPr>
            <a:lvl3pPr marL="3023646" indent="0">
              <a:buNone/>
              <a:defRPr sz="3968"/>
            </a:lvl3pPr>
            <a:lvl4pPr marL="4535470" indent="0">
              <a:buNone/>
              <a:defRPr sz="3307"/>
            </a:lvl4pPr>
            <a:lvl5pPr marL="6047293" indent="0">
              <a:buNone/>
              <a:defRPr sz="3307"/>
            </a:lvl5pPr>
            <a:lvl6pPr marL="7559116" indent="0">
              <a:buNone/>
              <a:defRPr sz="3307"/>
            </a:lvl6pPr>
            <a:lvl7pPr marL="9070939" indent="0">
              <a:buNone/>
              <a:defRPr sz="3307"/>
            </a:lvl7pPr>
            <a:lvl8pPr marL="10582763" indent="0">
              <a:buNone/>
              <a:defRPr sz="3307"/>
            </a:lvl8pPr>
            <a:lvl9pPr marL="12094586" indent="0">
              <a:buNone/>
              <a:defRPr sz="3307"/>
            </a:lvl9pPr>
          </a:lstStyle>
          <a:p>
            <a:pPr lvl="0"/>
            <a:r>
              <a:rPr lang="en-US"/>
              <a:t>Edit Master text styles</a:t>
            </a:r>
          </a:p>
        </p:txBody>
      </p:sp>
      <p:sp>
        <p:nvSpPr>
          <p:cNvPr id="5" name="Date Placeholder 4"/>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36555388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511829"/>
            <a:ext cx="16515395" cy="5291402"/>
          </a:xfrm>
        </p:spPr>
        <p:txBody>
          <a:bodyPr anchor="b"/>
          <a:lstStyle>
            <a:lvl1pPr>
              <a:defRPr sz="10581"/>
            </a:lvl1pPr>
          </a:lstStyle>
          <a:p>
            <a:r>
              <a:rPr lang="en-US"/>
              <a:t>Click to edit Master title style</a:t>
            </a:r>
          </a:p>
        </p:txBody>
      </p:sp>
      <p:sp>
        <p:nvSpPr>
          <p:cNvPr id="3" name="Picture Placeholder 2"/>
          <p:cNvSpPr>
            <a:spLocks noGrp="1"/>
          </p:cNvSpPr>
          <p:nvPr>
            <p:ph type="pic" idx="1"/>
          </p:nvPr>
        </p:nvSpPr>
        <p:spPr>
          <a:xfrm>
            <a:off x="21769390" y="3265133"/>
            <a:ext cx="25923240" cy="16115679"/>
          </a:xfrm>
        </p:spPr>
        <p:txBody>
          <a:bodyPr/>
          <a:lstStyle>
            <a:lvl1pPr marL="0" indent="0">
              <a:buNone/>
              <a:defRPr sz="10581"/>
            </a:lvl1pPr>
            <a:lvl2pPr marL="1511823" indent="0">
              <a:buNone/>
              <a:defRPr sz="9259"/>
            </a:lvl2pPr>
            <a:lvl3pPr marL="3023646" indent="0">
              <a:buNone/>
              <a:defRPr sz="7936"/>
            </a:lvl3pPr>
            <a:lvl4pPr marL="4535470" indent="0">
              <a:buNone/>
              <a:defRPr sz="6613"/>
            </a:lvl4pPr>
            <a:lvl5pPr marL="6047293" indent="0">
              <a:buNone/>
              <a:defRPr sz="6613"/>
            </a:lvl5pPr>
            <a:lvl6pPr marL="7559116" indent="0">
              <a:buNone/>
              <a:defRPr sz="6613"/>
            </a:lvl6pPr>
            <a:lvl7pPr marL="9070939" indent="0">
              <a:buNone/>
              <a:defRPr sz="6613"/>
            </a:lvl7pPr>
            <a:lvl8pPr marL="10582763" indent="0">
              <a:buNone/>
              <a:defRPr sz="6613"/>
            </a:lvl8pPr>
            <a:lvl9pPr marL="12094586" indent="0">
              <a:buNone/>
              <a:defRPr sz="6613"/>
            </a:lvl9pPr>
          </a:lstStyle>
          <a:p>
            <a:endParaRPr lang="en-US"/>
          </a:p>
        </p:txBody>
      </p:sp>
      <p:sp>
        <p:nvSpPr>
          <p:cNvPr id="4" name="Text Placeholder 3"/>
          <p:cNvSpPr>
            <a:spLocks noGrp="1"/>
          </p:cNvSpPr>
          <p:nvPr>
            <p:ph type="body" sz="half" idx="2"/>
          </p:nvPr>
        </p:nvSpPr>
        <p:spPr>
          <a:xfrm>
            <a:off x="3527112" y="6803231"/>
            <a:ext cx="16515395" cy="12603828"/>
          </a:xfrm>
        </p:spPr>
        <p:txBody>
          <a:bodyPr/>
          <a:lstStyle>
            <a:lvl1pPr marL="0" indent="0">
              <a:buNone/>
              <a:defRPr sz="5291"/>
            </a:lvl1pPr>
            <a:lvl2pPr marL="1511823" indent="0">
              <a:buNone/>
              <a:defRPr sz="4629"/>
            </a:lvl2pPr>
            <a:lvl3pPr marL="3023646" indent="0">
              <a:buNone/>
              <a:defRPr sz="3968"/>
            </a:lvl3pPr>
            <a:lvl4pPr marL="4535470" indent="0">
              <a:buNone/>
              <a:defRPr sz="3307"/>
            </a:lvl4pPr>
            <a:lvl5pPr marL="6047293" indent="0">
              <a:buNone/>
              <a:defRPr sz="3307"/>
            </a:lvl5pPr>
            <a:lvl6pPr marL="7559116" indent="0">
              <a:buNone/>
              <a:defRPr sz="3307"/>
            </a:lvl6pPr>
            <a:lvl7pPr marL="9070939" indent="0">
              <a:buNone/>
              <a:defRPr sz="3307"/>
            </a:lvl7pPr>
            <a:lvl8pPr marL="10582763" indent="0">
              <a:buNone/>
              <a:defRPr sz="3307"/>
            </a:lvl8pPr>
            <a:lvl9pPr marL="12094586" indent="0">
              <a:buNone/>
              <a:defRPr sz="3307"/>
            </a:lvl9pPr>
          </a:lstStyle>
          <a:p>
            <a:pPr lvl="0"/>
            <a:r>
              <a:rPr lang="en-US"/>
              <a:t>Edit Master text styles</a:t>
            </a:r>
          </a:p>
        </p:txBody>
      </p:sp>
      <p:sp>
        <p:nvSpPr>
          <p:cNvPr id="5" name="Date Placeholder 4"/>
          <p:cNvSpPr>
            <a:spLocks noGrp="1"/>
          </p:cNvSpPr>
          <p:nvPr>
            <p:ph type="dt" sz="half" idx="10"/>
          </p:nvPr>
        </p:nvSpPr>
        <p:spPr/>
        <p:txBody>
          <a:bodyPr/>
          <a:lstStyle/>
          <a:p>
            <a:fld id="{B4EF2D10-FE62-E54E-99C5-F49654486B30}" type="datetimeFigureOut">
              <a:rPr lang="en-US" smtClean="0"/>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64DF19-A7B8-3944-B765-4A0B0811A72F}" type="slidenum">
              <a:rPr lang="en-US" smtClean="0"/>
              <a:t>‹#›</a:t>
            </a:fld>
            <a:endParaRPr lang="en-US" dirty="0"/>
          </a:p>
        </p:txBody>
      </p:sp>
    </p:spTree>
    <p:extLst>
      <p:ext uri="{BB962C8B-B14F-4D97-AF65-F5344CB8AC3E}">
        <p14:creationId xmlns:p14="http://schemas.microsoft.com/office/powerpoint/2010/main" val="189977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207365"/>
            <a:ext cx="44165520" cy="43832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6036818"/>
            <a:ext cx="44165520" cy="143886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21018627"/>
            <a:ext cx="11521440" cy="1207364"/>
          </a:xfrm>
          <a:prstGeom prst="rect">
            <a:avLst/>
          </a:prstGeom>
        </p:spPr>
        <p:txBody>
          <a:bodyPr vert="horz" lIns="91440" tIns="45720" rIns="91440" bIns="45720" rtlCol="0" anchor="ctr"/>
          <a:lstStyle>
            <a:lvl1pPr algn="l">
              <a:defRPr sz="3968">
                <a:solidFill>
                  <a:schemeClr val="tx1">
                    <a:tint val="75000"/>
                  </a:schemeClr>
                </a:solidFill>
              </a:defRPr>
            </a:lvl1pPr>
          </a:lstStyle>
          <a:p>
            <a:fld id="{B4EF2D10-FE62-E54E-99C5-F49654486B30}" type="datetimeFigureOut">
              <a:rPr lang="en-US" smtClean="0"/>
              <a:t>12/8/2016</a:t>
            </a:fld>
            <a:endParaRPr lang="en-US" dirty="0"/>
          </a:p>
        </p:txBody>
      </p:sp>
      <p:sp>
        <p:nvSpPr>
          <p:cNvPr id="5" name="Footer Placeholder 4"/>
          <p:cNvSpPr>
            <a:spLocks noGrp="1"/>
          </p:cNvSpPr>
          <p:nvPr>
            <p:ph type="ftr" sz="quarter" idx="3"/>
          </p:nvPr>
        </p:nvSpPr>
        <p:spPr>
          <a:xfrm>
            <a:off x="16962120" y="21018627"/>
            <a:ext cx="17282160" cy="1207364"/>
          </a:xfrm>
          <a:prstGeom prst="rect">
            <a:avLst/>
          </a:prstGeom>
        </p:spPr>
        <p:txBody>
          <a:bodyPr vert="horz" lIns="91440" tIns="45720" rIns="91440" bIns="45720" rtlCol="0" anchor="ctr"/>
          <a:lstStyle>
            <a:lvl1pPr algn="ctr">
              <a:defRPr sz="396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164520" y="21018627"/>
            <a:ext cx="11521440" cy="1207364"/>
          </a:xfrm>
          <a:prstGeom prst="rect">
            <a:avLst/>
          </a:prstGeom>
        </p:spPr>
        <p:txBody>
          <a:bodyPr vert="horz" lIns="91440" tIns="45720" rIns="91440" bIns="45720" rtlCol="0" anchor="ctr"/>
          <a:lstStyle>
            <a:lvl1pPr algn="r">
              <a:defRPr sz="3968">
                <a:solidFill>
                  <a:schemeClr val="tx1">
                    <a:tint val="75000"/>
                  </a:schemeClr>
                </a:solidFill>
              </a:defRPr>
            </a:lvl1pPr>
          </a:lstStyle>
          <a:p>
            <a:fld id="{F364DF19-A7B8-3944-B765-4A0B0811A72F}" type="slidenum">
              <a:rPr lang="en-US" smtClean="0"/>
              <a:t>‹#›</a:t>
            </a:fld>
            <a:endParaRPr lang="en-US" dirty="0"/>
          </a:p>
        </p:txBody>
      </p:sp>
    </p:spTree>
    <p:extLst>
      <p:ext uri="{BB962C8B-B14F-4D97-AF65-F5344CB8AC3E}">
        <p14:creationId xmlns:p14="http://schemas.microsoft.com/office/powerpoint/2010/main" val="3014679685"/>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p:titleStyle>
    <p:bodyStyle>
      <a:lvl1pPr marL="755912" indent="-755912" algn="l" defTabSz="3023646" rtl="0" eaLnBrk="1" latinLnBrk="0" hangingPunct="1">
        <a:lnSpc>
          <a:spcPct val="90000"/>
        </a:lnSpc>
        <a:spcBef>
          <a:spcPts val="3307"/>
        </a:spcBef>
        <a:buFont typeface="Arial" panose="020B0604020202020204" pitchFamily="34" charset="0"/>
        <a:buChar char="•"/>
        <a:defRPr sz="9259" kern="1200">
          <a:solidFill>
            <a:schemeClr val="tx1"/>
          </a:solidFill>
          <a:latin typeface="+mn-lt"/>
          <a:ea typeface="+mn-ea"/>
          <a:cs typeface="+mn-cs"/>
        </a:defRPr>
      </a:lvl1pPr>
      <a:lvl2pPr marL="2267735" indent="-755912" algn="l" defTabSz="3023646" rtl="0" eaLnBrk="1" latinLnBrk="0" hangingPunct="1">
        <a:lnSpc>
          <a:spcPct val="90000"/>
        </a:lnSpc>
        <a:spcBef>
          <a:spcPts val="1653"/>
        </a:spcBef>
        <a:buFont typeface="Arial" panose="020B0604020202020204" pitchFamily="34" charset="0"/>
        <a:buChar char="•"/>
        <a:defRPr sz="7936" kern="1200">
          <a:solidFill>
            <a:schemeClr val="tx1"/>
          </a:solidFill>
          <a:latin typeface="+mn-lt"/>
          <a:ea typeface="+mn-ea"/>
          <a:cs typeface="+mn-cs"/>
        </a:defRPr>
      </a:lvl2pPr>
      <a:lvl3pPr marL="3779558" indent="-755912" algn="l" defTabSz="3023646" rtl="0" eaLnBrk="1" latinLnBrk="0" hangingPunct="1">
        <a:lnSpc>
          <a:spcPct val="90000"/>
        </a:lnSpc>
        <a:spcBef>
          <a:spcPts val="1653"/>
        </a:spcBef>
        <a:buFont typeface="Arial" panose="020B0604020202020204" pitchFamily="34" charset="0"/>
        <a:buChar char="•"/>
        <a:defRPr sz="6613" kern="1200">
          <a:solidFill>
            <a:schemeClr val="tx1"/>
          </a:solidFill>
          <a:latin typeface="+mn-lt"/>
          <a:ea typeface="+mn-ea"/>
          <a:cs typeface="+mn-cs"/>
        </a:defRPr>
      </a:lvl3pPr>
      <a:lvl4pPr marL="5291381"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4pPr>
      <a:lvl5pPr marL="6803205"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5pPr>
      <a:lvl6pPr marL="8315028"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6pPr>
      <a:lvl7pPr marL="9826851"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7pPr>
      <a:lvl8pPr marL="11338674"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8pPr>
      <a:lvl9pPr marL="12850498" indent="-755912" algn="l" defTabSz="3023646" rtl="0" eaLnBrk="1" latinLnBrk="0" hangingPunct="1">
        <a:lnSpc>
          <a:spcPct val="90000"/>
        </a:lnSpc>
        <a:spcBef>
          <a:spcPts val="1653"/>
        </a:spcBef>
        <a:buFont typeface="Arial" panose="020B0604020202020204" pitchFamily="34" charset="0"/>
        <a:buChar char="•"/>
        <a:defRPr sz="5952" kern="1200">
          <a:solidFill>
            <a:schemeClr val="tx1"/>
          </a:solidFill>
          <a:latin typeface="+mn-lt"/>
          <a:ea typeface="+mn-ea"/>
          <a:cs typeface="+mn-cs"/>
        </a:defRPr>
      </a:lvl9pPr>
    </p:bodyStyle>
    <p:otherStyle>
      <a:defPPr>
        <a:defRPr lang="en-US"/>
      </a:defPPr>
      <a:lvl1pPr marL="0" algn="l" defTabSz="3023646" rtl="0" eaLnBrk="1" latinLnBrk="0" hangingPunct="1">
        <a:defRPr sz="5952" kern="1200">
          <a:solidFill>
            <a:schemeClr val="tx1"/>
          </a:solidFill>
          <a:latin typeface="+mn-lt"/>
          <a:ea typeface="+mn-ea"/>
          <a:cs typeface="+mn-cs"/>
        </a:defRPr>
      </a:lvl1pPr>
      <a:lvl2pPr marL="1511823" algn="l" defTabSz="3023646" rtl="0" eaLnBrk="1" latinLnBrk="0" hangingPunct="1">
        <a:defRPr sz="5952" kern="1200">
          <a:solidFill>
            <a:schemeClr val="tx1"/>
          </a:solidFill>
          <a:latin typeface="+mn-lt"/>
          <a:ea typeface="+mn-ea"/>
          <a:cs typeface="+mn-cs"/>
        </a:defRPr>
      </a:lvl2pPr>
      <a:lvl3pPr marL="3023646" algn="l" defTabSz="3023646" rtl="0" eaLnBrk="1" latinLnBrk="0" hangingPunct="1">
        <a:defRPr sz="5952" kern="1200">
          <a:solidFill>
            <a:schemeClr val="tx1"/>
          </a:solidFill>
          <a:latin typeface="+mn-lt"/>
          <a:ea typeface="+mn-ea"/>
          <a:cs typeface="+mn-cs"/>
        </a:defRPr>
      </a:lvl3pPr>
      <a:lvl4pPr marL="4535470" algn="l" defTabSz="3023646" rtl="0" eaLnBrk="1" latinLnBrk="0" hangingPunct="1">
        <a:defRPr sz="5952" kern="1200">
          <a:solidFill>
            <a:schemeClr val="tx1"/>
          </a:solidFill>
          <a:latin typeface="+mn-lt"/>
          <a:ea typeface="+mn-ea"/>
          <a:cs typeface="+mn-cs"/>
        </a:defRPr>
      </a:lvl4pPr>
      <a:lvl5pPr marL="6047293" algn="l" defTabSz="3023646" rtl="0" eaLnBrk="1" latinLnBrk="0" hangingPunct="1">
        <a:defRPr sz="5952" kern="1200">
          <a:solidFill>
            <a:schemeClr val="tx1"/>
          </a:solidFill>
          <a:latin typeface="+mn-lt"/>
          <a:ea typeface="+mn-ea"/>
          <a:cs typeface="+mn-cs"/>
        </a:defRPr>
      </a:lvl5pPr>
      <a:lvl6pPr marL="7559116" algn="l" defTabSz="3023646" rtl="0" eaLnBrk="1" latinLnBrk="0" hangingPunct="1">
        <a:defRPr sz="5952" kern="1200">
          <a:solidFill>
            <a:schemeClr val="tx1"/>
          </a:solidFill>
          <a:latin typeface="+mn-lt"/>
          <a:ea typeface="+mn-ea"/>
          <a:cs typeface="+mn-cs"/>
        </a:defRPr>
      </a:lvl6pPr>
      <a:lvl7pPr marL="9070939" algn="l" defTabSz="3023646" rtl="0" eaLnBrk="1" latinLnBrk="0" hangingPunct="1">
        <a:defRPr sz="5952" kern="1200">
          <a:solidFill>
            <a:schemeClr val="tx1"/>
          </a:solidFill>
          <a:latin typeface="+mn-lt"/>
          <a:ea typeface="+mn-ea"/>
          <a:cs typeface="+mn-cs"/>
        </a:defRPr>
      </a:lvl7pPr>
      <a:lvl8pPr marL="10582763" algn="l" defTabSz="3023646" rtl="0" eaLnBrk="1" latinLnBrk="0" hangingPunct="1">
        <a:defRPr sz="5952" kern="1200">
          <a:solidFill>
            <a:schemeClr val="tx1"/>
          </a:solidFill>
          <a:latin typeface="+mn-lt"/>
          <a:ea typeface="+mn-ea"/>
          <a:cs typeface="+mn-cs"/>
        </a:defRPr>
      </a:lvl8pPr>
      <a:lvl9pPr marL="12094586" algn="l" defTabSz="3023646" rtl="0" eaLnBrk="1" latinLnBrk="0" hangingPunct="1">
        <a:defRPr sz="595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emf"/><Relationship Id="rId12" Type="http://schemas.openxmlformats.org/officeDocument/2006/relationships/image" Target="../media/image11.emf"/><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tiff"/><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13000">
              <a:schemeClr val="accent6">
                <a:lumMod val="0"/>
                <a:lumOff val="100000"/>
              </a:schemeClr>
            </a:gs>
            <a:gs pos="95000">
              <a:schemeClr val="accent6">
                <a:lumMod val="100000"/>
              </a:schemeClr>
            </a:gs>
          </a:gsLst>
          <a:lin ang="5400000" scaled="1"/>
          <a:tileRect/>
        </a:gra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srcRect l="1" t="10506" r="25471" b="-10482"/>
          <a:stretch/>
        </p:blipFill>
        <p:spPr>
          <a:xfrm>
            <a:off x="39010689" y="478047"/>
            <a:ext cx="6327709" cy="6945047"/>
          </a:xfrm>
          <a:prstGeom prst="rect">
            <a:avLst/>
          </a:prstGeom>
        </p:spPr>
      </p:pic>
      <p:pic>
        <p:nvPicPr>
          <p:cNvPr id="10" name="Picture 9"/>
          <p:cNvPicPr>
            <a:picLocks noChangeAspect="1"/>
          </p:cNvPicPr>
          <p:nvPr/>
        </p:nvPicPr>
        <p:blipFill>
          <a:blip r:embed="rId3"/>
          <a:stretch>
            <a:fillRect/>
          </a:stretch>
        </p:blipFill>
        <p:spPr>
          <a:xfrm>
            <a:off x="146630" y="72185"/>
            <a:ext cx="9067970" cy="9067970"/>
          </a:xfrm>
          <a:prstGeom prst="rect">
            <a:avLst/>
          </a:prstGeom>
        </p:spPr>
      </p:pic>
      <p:pic>
        <p:nvPicPr>
          <p:cNvPr id="28" name="Picture 27"/>
          <p:cNvPicPr>
            <a:picLocks noChangeAspect="1"/>
          </p:cNvPicPr>
          <p:nvPr/>
        </p:nvPicPr>
        <p:blipFill>
          <a:blip r:embed="rId4"/>
          <a:stretch>
            <a:fillRect/>
          </a:stretch>
        </p:blipFill>
        <p:spPr>
          <a:xfrm>
            <a:off x="2801929" y="21590556"/>
            <a:ext cx="855284" cy="855284"/>
          </a:xfrm>
          <a:prstGeom prst="rect">
            <a:avLst/>
          </a:prstGeom>
        </p:spPr>
      </p:pic>
      <p:sp>
        <p:nvSpPr>
          <p:cNvPr id="33" name="Title 1"/>
          <p:cNvSpPr>
            <a:spLocks noGrp="1"/>
          </p:cNvSpPr>
          <p:nvPr>
            <p:ph type="title"/>
          </p:nvPr>
        </p:nvSpPr>
        <p:spPr>
          <a:xfrm>
            <a:off x="12845051" y="138060"/>
            <a:ext cx="12714698" cy="943707"/>
          </a:xfrm>
        </p:spPr>
        <p:txBody>
          <a:bodyPr>
            <a:noAutofit/>
          </a:bodyPr>
          <a:lstStyle/>
          <a:p>
            <a:pPr algn="ctr"/>
            <a:r>
              <a:rPr lang="en-US" sz="59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Predicting Outcomes of P2P Loans</a:t>
            </a:r>
          </a:p>
        </p:txBody>
      </p:sp>
      <p:sp>
        <p:nvSpPr>
          <p:cNvPr id="34" name="Content Placeholder 2"/>
          <p:cNvSpPr>
            <a:spLocks noGrp="1"/>
          </p:cNvSpPr>
          <p:nvPr>
            <p:ph idx="1"/>
          </p:nvPr>
        </p:nvSpPr>
        <p:spPr>
          <a:xfrm>
            <a:off x="809419" y="8394325"/>
            <a:ext cx="6500637" cy="3708222"/>
          </a:xfrm>
        </p:spPr>
        <p:txBody>
          <a:bodyPr wrap="square" lIns="0" tIns="0" rIns="0" bIns="0" numCol="3">
            <a:normAutofit fontScale="85000" lnSpcReduction="10000"/>
          </a:bodyPr>
          <a:lstStyle/>
          <a:p>
            <a:pPr marL="274320" indent="-274320">
              <a:lnSpc>
                <a:spcPct val="120000"/>
              </a:lnSpc>
              <a:spcBef>
                <a:spcPts val="0"/>
              </a:spcBef>
            </a:pPr>
            <a:r>
              <a:rPr lang="en-US" sz="2400" dirty="0"/>
              <a:t>Loan Term (36/60mths)</a:t>
            </a:r>
          </a:p>
          <a:p>
            <a:pPr marL="274320" indent="-274320">
              <a:lnSpc>
                <a:spcPct val="120000"/>
              </a:lnSpc>
              <a:spcBef>
                <a:spcPts val="0"/>
              </a:spcBef>
            </a:pPr>
            <a:r>
              <a:rPr lang="en-US" sz="2400" dirty="0"/>
              <a:t>Loan Amount</a:t>
            </a:r>
          </a:p>
          <a:p>
            <a:pPr marL="274320" indent="-274320">
              <a:lnSpc>
                <a:spcPct val="120000"/>
              </a:lnSpc>
              <a:spcBef>
                <a:spcPts val="0"/>
              </a:spcBef>
            </a:pPr>
            <a:r>
              <a:rPr lang="en-US" sz="2400" dirty="0"/>
              <a:t>Monthly Installment</a:t>
            </a:r>
          </a:p>
          <a:p>
            <a:pPr marL="274320" indent="-274320">
              <a:lnSpc>
                <a:spcPct val="120000"/>
              </a:lnSpc>
              <a:spcBef>
                <a:spcPts val="0"/>
              </a:spcBef>
            </a:pPr>
            <a:r>
              <a:rPr lang="en-US" sz="2400" dirty="0"/>
              <a:t>LC Loan Grade</a:t>
            </a:r>
          </a:p>
          <a:p>
            <a:pPr marL="274320" indent="-274320">
              <a:lnSpc>
                <a:spcPct val="120000"/>
              </a:lnSpc>
              <a:spcBef>
                <a:spcPts val="0"/>
              </a:spcBef>
            </a:pPr>
            <a:r>
              <a:rPr lang="en-US" sz="2400" dirty="0"/>
              <a:t>Interest Rate</a:t>
            </a:r>
          </a:p>
          <a:p>
            <a:pPr marL="274320" indent="-274320">
              <a:lnSpc>
                <a:spcPct val="120000"/>
              </a:lnSpc>
              <a:spcBef>
                <a:spcPts val="0"/>
              </a:spcBef>
            </a:pPr>
            <a:r>
              <a:rPr lang="en-US" sz="2400" dirty="0"/>
              <a:t>Debt-to-Income Ratio</a:t>
            </a:r>
          </a:p>
          <a:p>
            <a:pPr marL="274320" indent="-274320">
              <a:lnSpc>
                <a:spcPct val="120000"/>
              </a:lnSpc>
              <a:spcBef>
                <a:spcPts val="0"/>
              </a:spcBef>
            </a:pPr>
            <a:r>
              <a:rPr lang="en-US" sz="2400" dirty="0"/>
              <a:t>Annual Income</a:t>
            </a:r>
          </a:p>
          <a:p>
            <a:pPr marL="274320" indent="-274320">
              <a:lnSpc>
                <a:spcPct val="120000"/>
              </a:lnSpc>
              <a:spcBef>
                <a:spcPts val="0"/>
              </a:spcBef>
            </a:pPr>
            <a:r>
              <a:rPr lang="en-US" sz="2400" dirty="0"/>
              <a:t>Revolving Credit Utilization</a:t>
            </a:r>
          </a:p>
          <a:p>
            <a:pPr marL="274320" indent="-274320">
              <a:lnSpc>
                <a:spcPct val="120000"/>
              </a:lnSpc>
              <a:spcBef>
                <a:spcPts val="0"/>
              </a:spcBef>
            </a:pPr>
            <a:r>
              <a:rPr lang="en-US" sz="2400" dirty="0"/>
              <a:t>Loan Purpose</a:t>
            </a:r>
          </a:p>
          <a:p>
            <a:pPr marL="274320" indent="-274320">
              <a:lnSpc>
                <a:spcPct val="120000"/>
              </a:lnSpc>
              <a:spcBef>
                <a:spcPts val="0"/>
              </a:spcBef>
            </a:pPr>
            <a:r>
              <a:rPr lang="en-US" sz="2400" dirty="0"/>
              <a:t>Credit Inquiries Last 6 Months</a:t>
            </a:r>
          </a:p>
          <a:p>
            <a:pPr marL="274320" indent="-274320">
              <a:lnSpc>
                <a:spcPct val="120000"/>
              </a:lnSpc>
              <a:spcBef>
                <a:spcPts val="0"/>
              </a:spcBef>
            </a:pPr>
            <a:r>
              <a:rPr lang="en-US" sz="2400" dirty="0"/>
              <a:t>Rent/Own Home</a:t>
            </a:r>
          </a:p>
          <a:p>
            <a:pPr marL="274320" indent="-274320">
              <a:lnSpc>
                <a:spcPct val="120000"/>
              </a:lnSpc>
              <a:spcBef>
                <a:spcPts val="0"/>
              </a:spcBef>
            </a:pPr>
            <a:r>
              <a:rPr lang="en-US" sz="2400" dirty="0"/>
              <a:t>Revolving Credit Balance</a:t>
            </a:r>
          </a:p>
          <a:p>
            <a:pPr marL="274320" indent="-274320">
              <a:lnSpc>
                <a:spcPct val="120000"/>
              </a:lnSpc>
              <a:spcBef>
                <a:spcPts val="0"/>
              </a:spcBef>
            </a:pPr>
            <a:r>
              <a:rPr lang="en-US" sz="2400" dirty="0"/>
              <a:t>Credit History Length</a:t>
            </a:r>
          </a:p>
          <a:p>
            <a:pPr marL="274320" indent="-274320">
              <a:lnSpc>
                <a:spcPct val="120000"/>
              </a:lnSpc>
              <a:spcBef>
                <a:spcPts val="0"/>
              </a:spcBef>
            </a:pPr>
            <a:r>
              <a:rPr lang="en-US" sz="2400" dirty="0"/>
              <a:t>Total Debt Accounts</a:t>
            </a:r>
          </a:p>
          <a:p>
            <a:pPr marL="274320" indent="-274320">
              <a:lnSpc>
                <a:spcPct val="120000"/>
              </a:lnSpc>
              <a:spcBef>
                <a:spcPts val="0"/>
              </a:spcBef>
            </a:pPr>
            <a:r>
              <a:rPr lang="en-US" sz="2400" dirty="0"/>
              <a:t>Open Debt Accounts</a:t>
            </a:r>
          </a:p>
          <a:p>
            <a:pPr marL="274320" indent="-274320">
              <a:lnSpc>
                <a:spcPct val="120000"/>
              </a:lnSpc>
              <a:spcBef>
                <a:spcPts val="0"/>
              </a:spcBef>
            </a:pPr>
            <a:r>
              <a:rPr lang="en-US" sz="2400" dirty="0"/>
              <a:t>Employment Length</a:t>
            </a:r>
          </a:p>
          <a:p>
            <a:pPr marL="274320" indent="-274320">
              <a:lnSpc>
                <a:spcPct val="120000"/>
              </a:lnSpc>
              <a:spcBef>
                <a:spcPts val="0"/>
              </a:spcBef>
            </a:pPr>
            <a:r>
              <a:rPr lang="en-US" sz="2400" dirty="0"/>
              <a:t>Delinquencies last 2 years</a:t>
            </a:r>
          </a:p>
          <a:p>
            <a:pPr marL="274320" indent="-274320">
              <a:lnSpc>
                <a:spcPct val="120000"/>
              </a:lnSpc>
              <a:spcBef>
                <a:spcPts val="0"/>
              </a:spcBef>
            </a:pPr>
            <a:r>
              <a:rPr lang="en-US" sz="2400" dirty="0"/>
              <a:t>Derogatory Records</a:t>
            </a:r>
          </a:p>
          <a:p>
            <a:pPr marL="274320" indent="-274320">
              <a:lnSpc>
                <a:spcPct val="120000"/>
              </a:lnSpc>
              <a:spcBef>
                <a:spcPts val="0"/>
              </a:spcBef>
            </a:pPr>
            <a:r>
              <a:rPr lang="en-US" sz="2400" dirty="0"/>
              <a:t>Employment Verification</a:t>
            </a:r>
          </a:p>
          <a:p>
            <a:pPr marL="274320" indent="-274320">
              <a:lnSpc>
                <a:spcPct val="120000"/>
              </a:lnSpc>
              <a:spcBef>
                <a:spcPts val="0"/>
              </a:spcBef>
            </a:pPr>
            <a:r>
              <a:rPr lang="en-US" sz="2400" dirty="0"/>
              <a:t>State / Zip Code</a:t>
            </a:r>
          </a:p>
        </p:txBody>
      </p:sp>
      <p:cxnSp>
        <p:nvCxnSpPr>
          <p:cNvPr id="36" name="Straight Connector 35"/>
          <p:cNvCxnSpPr/>
          <p:nvPr/>
        </p:nvCxnSpPr>
        <p:spPr>
          <a:xfrm>
            <a:off x="12801600" y="0"/>
            <a:ext cx="0" cy="22602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603200" y="-75406"/>
            <a:ext cx="0" cy="22752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404799" y="-75406"/>
            <a:ext cx="0" cy="23224164"/>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Image result for kag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456" y="21583412"/>
            <a:ext cx="855284" cy="85528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2854281" y="12701788"/>
            <a:ext cx="7561423" cy="4249462"/>
            <a:chOff x="2582895" y="12049920"/>
            <a:chExt cx="8176896" cy="4595353"/>
          </a:xfrm>
          <a:effectLst>
            <a:outerShdw blurRad="88900" dist="76200" dir="2700000" algn="tl" rotWithShape="0">
              <a:prstClr val="black">
                <a:alpha val="70000"/>
              </a:prstClr>
            </a:outerShdw>
          </a:effectLst>
        </p:grpSpPr>
        <p:pic>
          <p:nvPicPr>
            <p:cNvPr id="52" name="Picture 51"/>
            <p:cNvPicPr>
              <a:picLocks noChangeAspect="1"/>
            </p:cNvPicPr>
            <p:nvPr/>
          </p:nvPicPr>
          <p:blipFill rotWithShape="1">
            <a:blip r:embed="rId6"/>
            <a:srcRect t="5746" r="6832" b="4"/>
            <a:stretch/>
          </p:blipFill>
          <p:spPr>
            <a:xfrm>
              <a:off x="2582895" y="12049920"/>
              <a:ext cx="8176896" cy="4595353"/>
            </a:xfrm>
            <a:prstGeom prst="rect">
              <a:avLst/>
            </a:prstGeom>
            <a:ln w="38100">
              <a:solidFill>
                <a:srgbClr val="002152"/>
              </a:solidFill>
            </a:ln>
            <a:effectLst/>
            <a:scene3d>
              <a:camera prst="orthographicFront"/>
              <a:lightRig rig="threePt" dir="t"/>
            </a:scene3d>
            <a:sp3d z="158750"/>
          </p:spPr>
        </p:pic>
        <p:sp>
          <p:nvSpPr>
            <p:cNvPr id="53" name="Title 1"/>
            <p:cNvSpPr txBox="1">
              <a:spLocks/>
            </p:cNvSpPr>
            <p:nvPr/>
          </p:nvSpPr>
          <p:spPr>
            <a:xfrm>
              <a:off x="3596858" y="12113965"/>
              <a:ext cx="6461760" cy="383482"/>
            </a:xfrm>
            <a:prstGeom prst="rect">
              <a:avLst/>
            </a:prstGeom>
            <a:ln w="38100">
              <a:noFill/>
            </a:ln>
            <a:scene3d>
              <a:camera prst="orthographicFront"/>
              <a:lightRig rig="threePt" dir="t"/>
            </a:scene3d>
            <a:sp3d/>
          </p:spPr>
          <p:txBody>
            <a:bodyPr vert="horz" lIns="91440" tIns="45720" rIns="91440" bIns="45720" rtlCol="0" anchor="t">
              <a:normAutofit fontScale="85000" lnSpcReduction="10000"/>
            </a:bodyPr>
            <a:lstStyle>
              <a:lvl1pPr algn="l" defTabSz="1511823" rtl="0" eaLnBrk="1" latinLnBrk="0" hangingPunct="1">
                <a:spcBef>
                  <a:spcPct val="0"/>
                </a:spcBef>
                <a:buNone/>
                <a:defRPr sz="1190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tx1"/>
                  </a:solidFill>
                  <a:latin typeface="Helvetica" panose="020B0604020202020204" pitchFamily="34" charset="0"/>
                  <a:cs typeface="Helvetica" panose="020B0604020202020204" pitchFamily="34" charset="0"/>
                </a:rPr>
                <a:t>Number of Loans &amp; Average Loan Amount Per State</a:t>
              </a:r>
            </a:p>
          </p:txBody>
        </p:sp>
      </p:grpSp>
      <p:pic>
        <p:nvPicPr>
          <p:cNvPr id="55" name="Picture 54"/>
          <p:cNvPicPr>
            <a:picLocks noChangeAspect="1"/>
          </p:cNvPicPr>
          <p:nvPr/>
        </p:nvPicPr>
        <p:blipFill>
          <a:blip r:embed="rId7"/>
          <a:stretch>
            <a:fillRect/>
          </a:stretch>
        </p:blipFill>
        <p:spPr>
          <a:xfrm>
            <a:off x="6516942" y="17892134"/>
            <a:ext cx="6050427" cy="3361149"/>
          </a:xfrm>
          <a:prstGeom prst="rect">
            <a:avLst/>
          </a:prstGeom>
          <a:ln w="38100">
            <a:solidFill>
              <a:srgbClr val="002152"/>
            </a:solidFill>
          </a:ln>
          <a:effectLst>
            <a:outerShdw blurRad="88900" dist="76200" dir="2700000" algn="tl" rotWithShape="0">
              <a:prstClr val="black">
                <a:alpha val="70000"/>
              </a:prstClr>
            </a:outerShdw>
          </a:effectLst>
          <a:scene3d>
            <a:camera prst="orthographicFront"/>
            <a:lightRig rig="threePt" dir="t"/>
          </a:scene3d>
          <a:sp3d/>
        </p:spPr>
      </p:pic>
      <p:pic>
        <p:nvPicPr>
          <p:cNvPr id="56" name="Picture 55"/>
          <p:cNvPicPr>
            <a:picLocks noChangeAspect="1"/>
          </p:cNvPicPr>
          <p:nvPr/>
        </p:nvPicPr>
        <p:blipFill>
          <a:blip r:embed="rId8"/>
          <a:stretch>
            <a:fillRect/>
          </a:stretch>
        </p:blipFill>
        <p:spPr>
          <a:xfrm>
            <a:off x="259488" y="17880450"/>
            <a:ext cx="6059880" cy="3366399"/>
          </a:xfrm>
          <a:prstGeom prst="rect">
            <a:avLst/>
          </a:prstGeom>
          <a:ln w="38100">
            <a:solidFill>
              <a:srgbClr val="002152"/>
            </a:solidFill>
          </a:ln>
          <a:effectLst>
            <a:outerShdw blurRad="88900" dist="76200" dir="2700000" algn="tl" rotWithShape="0">
              <a:prstClr val="black">
                <a:alpha val="70000"/>
              </a:prstClr>
            </a:outerShdw>
          </a:effectLst>
          <a:scene3d>
            <a:camera prst="orthographicFront"/>
            <a:lightRig rig="threePt" dir="t"/>
          </a:scene3d>
          <a:sp3d/>
        </p:spPr>
      </p:pic>
      <p:sp>
        <p:nvSpPr>
          <p:cNvPr id="57" name="Content Placeholder 2"/>
          <p:cNvSpPr txBox="1">
            <a:spLocks/>
          </p:cNvSpPr>
          <p:nvPr/>
        </p:nvSpPr>
        <p:spPr>
          <a:xfrm>
            <a:off x="13151320" y="1387375"/>
            <a:ext cx="12056731" cy="3034335"/>
          </a:xfrm>
          <a:prstGeom prst="rect">
            <a:avLst/>
          </a:prstGeom>
        </p:spPr>
        <p:txBody>
          <a:bodyPr vert="horz" lIns="0" tIns="0" rIns="0" bIns="0" rtlCol="0">
            <a:normAutofit/>
          </a:bodyPr>
          <a:lstStyle>
            <a:lvl1pPr marL="1133867" indent="-1133867" algn="l" defTabSz="1511823" rtl="0" eaLnBrk="1" latinLnBrk="0" hangingPunct="1">
              <a:spcBef>
                <a:spcPts val="3307"/>
              </a:spcBef>
              <a:spcAft>
                <a:spcPts val="0"/>
              </a:spcAft>
              <a:buClr>
                <a:schemeClr val="accent1"/>
              </a:buClr>
              <a:buSzPct val="80000"/>
              <a:buFont typeface="Wingdings 3" charset="2"/>
              <a:buChar char=""/>
              <a:defRPr sz="5952" kern="1200">
                <a:solidFill>
                  <a:schemeClr val="tx1">
                    <a:lumMod val="75000"/>
                    <a:lumOff val="25000"/>
                  </a:schemeClr>
                </a:solidFill>
                <a:latin typeface="+mn-lt"/>
                <a:ea typeface="+mn-ea"/>
                <a:cs typeface="+mn-cs"/>
              </a:defRPr>
            </a:lvl1pPr>
            <a:lvl2pPr marL="2456713" indent="-944890" algn="l" defTabSz="1511823" rtl="0" eaLnBrk="1" latinLnBrk="0" hangingPunct="1">
              <a:spcBef>
                <a:spcPts val="3307"/>
              </a:spcBef>
              <a:spcAft>
                <a:spcPts val="0"/>
              </a:spcAft>
              <a:buClr>
                <a:schemeClr val="accent1"/>
              </a:buClr>
              <a:buSzPct val="80000"/>
              <a:buFont typeface="Wingdings 3" charset="2"/>
              <a:buChar char=""/>
              <a:defRPr sz="5291" kern="1200">
                <a:solidFill>
                  <a:schemeClr val="tx1">
                    <a:lumMod val="75000"/>
                    <a:lumOff val="25000"/>
                  </a:schemeClr>
                </a:solidFill>
                <a:latin typeface="+mn-lt"/>
                <a:ea typeface="+mn-ea"/>
                <a:cs typeface="+mn-cs"/>
              </a:defRPr>
            </a:lvl2pPr>
            <a:lvl3pPr marL="3779558" indent="-755912" algn="l" defTabSz="1511823" rtl="0" eaLnBrk="1" latinLnBrk="0" hangingPunct="1">
              <a:spcBef>
                <a:spcPts val="3307"/>
              </a:spcBef>
              <a:spcAft>
                <a:spcPts val="0"/>
              </a:spcAft>
              <a:buClr>
                <a:schemeClr val="accent1"/>
              </a:buClr>
              <a:buSzPct val="80000"/>
              <a:buFont typeface="Wingdings 3" charset="2"/>
              <a:buChar char=""/>
              <a:defRPr sz="4629" kern="1200">
                <a:solidFill>
                  <a:schemeClr val="tx1">
                    <a:lumMod val="75000"/>
                    <a:lumOff val="25000"/>
                  </a:schemeClr>
                </a:solidFill>
                <a:latin typeface="+mn-lt"/>
                <a:ea typeface="+mn-ea"/>
                <a:cs typeface="+mn-cs"/>
              </a:defRPr>
            </a:lvl3pPr>
            <a:lvl4pPr marL="5291381"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4pPr>
            <a:lvl5pPr marL="6803205"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5pPr>
            <a:lvl6pPr marL="8315028"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6pPr>
            <a:lvl7pPr marL="9826851"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7pPr>
            <a:lvl8pPr marL="11338674"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8pPr>
            <a:lvl9pPr marL="12850498" indent="-755912" algn="l" defTabSz="1511823" rtl="0" eaLnBrk="1" latinLnBrk="0" hangingPunct="1">
              <a:spcBef>
                <a:spcPts val="3307"/>
              </a:spcBef>
              <a:spcAft>
                <a:spcPts val="0"/>
              </a:spcAft>
              <a:buClr>
                <a:schemeClr val="accent1"/>
              </a:buClr>
              <a:buSzPct val="80000"/>
              <a:buFont typeface="Wingdings 3" charset="2"/>
              <a:buChar char=""/>
              <a:defRPr sz="3968"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BACKGROUND:</a:t>
            </a:r>
            <a:r>
              <a:rPr lang="en-US" sz="2400" dirty="0">
                <a:solidFill>
                  <a:schemeClr val="tx1"/>
                </a:solidFill>
              </a:rPr>
              <a:t>  Lending Club is a peer-to-peer lending company that is headquartered in San Francisco, California.  The company claims that $15.98 billion in loans had been originated through its platform up to 31 December 2015.</a:t>
            </a:r>
          </a:p>
          <a:p>
            <a:pPr marL="0" indent="0">
              <a:buNone/>
            </a:pPr>
            <a:r>
              <a:rPr lang="en-US" sz="2400" b="1" dirty="0">
                <a:solidFill>
                  <a:schemeClr val="tx1"/>
                </a:solidFill>
              </a:rPr>
              <a:t>THE CHALLENGE:</a:t>
            </a:r>
            <a:r>
              <a:rPr lang="en-US" sz="2400" dirty="0">
                <a:solidFill>
                  <a:schemeClr val="tx1"/>
                </a:solidFill>
              </a:rPr>
              <a:t>  We assumed the role of an investor choosing Lending Club loans to fund. As such, we hope to be able to predict which loans carry the highest risk of default. Our effort was designed to use classifier algorithms to try and predict those customers who will default (1) versus those that will repay their loans in full (0).</a:t>
            </a:r>
          </a:p>
        </p:txBody>
      </p:sp>
      <p:pic>
        <p:nvPicPr>
          <p:cNvPr id="4" name="Picture 2" descr="Image result for tablea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9644" y="21586984"/>
            <a:ext cx="855284" cy="855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41916675" y="72578"/>
            <a:ext cx="9067577" cy="9067577"/>
          </a:xfrm>
          <a:prstGeom prst="rect">
            <a:avLst/>
          </a:prstGeom>
        </p:spPr>
      </p:pic>
      <p:sp>
        <p:nvSpPr>
          <p:cNvPr id="18" name="TextBox 17"/>
          <p:cNvSpPr txBox="1"/>
          <p:nvPr/>
        </p:nvSpPr>
        <p:spPr>
          <a:xfrm>
            <a:off x="8797031" y="72578"/>
            <a:ext cx="2162252" cy="307777"/>
          </a:xfrm>
          <a:prstGeom prst="rect">
            <a:avLst/>
          </a:prstGeom>
          <a:noFill/>
        </p:spPr>
        <p:txBody>
          <a:bodyPr wrap="square" rtlCol="0">
            <a:spAutoFit/>
          </a:bodyPr>
          <a:lstStyle/>
          <a:p>
            <a:pPr algn="ctr"/>
            <a:r>
              <a:rPr lang="en-US" sz="1400" dirty="0"/>
              <a:t>←Word Cloud of loan titles</a:t>
            </a:r>
          </a:p>
        </p:txBody>
      </p:sp>
      <p:graphicFrame>
        <p:nvGraphicFramePr>
          <p:cNvPr id="50" name="Table 49"/>
          <p:cNvGraphicFramePr>
            <a:graphicFrameLocks noGrp="1"/>
          </p:cNvGraphicFramePr>
          <p:nvPr>
            <p:extLst>
              <p:ext uri="{D42A27DB-BD31-4B8C-83A1-F6EECF244321}">
                <p14:modId xmlns:p14="http://schemas.microsoft.com/office/powerpoint/2010/main" val="1017941194"/>
              </p:ext>
            </p:extLst>
          </p:nvPr>
        </p:nvGraphicFramePr>
        <p:xfrm>
          <a:off x="13139781" y="5264124"/>
          <a:ext cx="12071544" cy="4236720"/>
        </p:xfrm>
        <a:graphic>
          <a:graphicData uri="http://schemas.openxmlformats.org/drawingml/2006/table">
            <a:tbl>
              <a:tblPr firstRow="1" bandRow="1">
                <a:effectLst/>
                <a:tableStyleId>{5C22544A-7EE6-4342-B048-85BDC9FD1C3A}</a:tableStyleId>
              </a:tblPr>
              <a:tblGrid>
                <a:gridCol w="1455301">
                  <a:extLst>
                    <a:ext uri="{9D8B030D-6E8A-4147-A177-3AD203B41FA5}">
                      <a16:colId xmlns:a16="http://schemas.microsoft.com/office/drawing/2014/main" val="1942955564"/>
                    </a:ext>
                  </a:extLst>
                </a:gridCol>
                <a:gridCol w="1920240">
                  <a:extLst>
                    <a:ext uri="{9D8B030D-6E8A-4147-A177-3AD203B41FA5}">
                      <a16:colId xmlns:a16="http://schemas.microsoft.com/office/drawing/2014/main" val="1689913162"/>
                    </a:ext>
                  </a:extLst>
                </a:gridCol>
                <a:gridCol w="2386643">
                  <a:extLst>
                    <a:ext uri="{9D8B030D-6E8A-4147-A177-3AD203B41FA5}">
                      <a16:colId xmlns:a16="http://schemas.microsoft.com/office/drawing/2014/main" val="3586253874"/>
                    </a:ext>
                  </a:extLst>
                </a:gridCol>
                <a:gridCol w="2103120">
                  <a:extLst>
                    <a:ext uri="{9D8B030D-6E8A-4147-A177-3AD203B41FA5}">
                      <a16:colId xmlns:a16="http://schemas.microsoft.com/office/drawing/2014/main" val="3291836176"/>
                    </a:ext>
                  </a:extLst>
                </a:gridCol>
                <a:gridCol w="2103120">
                  <a:extLst>
                    <a:ext uri="{9D8B030D-6E8A-4147-A177-3AD203B41FA5}">
                      <a16:colId xmlns:a16="http://schemas.microsoft.com/office/drawing/2014/main" val="53819090"/>
                    </a:ext>
                  </a:extLst>
                </a:gridCol>
                <a:gridCol w="2103120">
                  <a:extLst>
                    <a:ext uri="{9D8B030D-6E8A-4147-A177-3AD203B41FA5}">
                      <a16:colId xmlns:a16="http://schemas.microsoft.com/office/drawing/2014/main" val="2638466310"/>
                    </a:ext>
                  </a:extLst>
                </a:gridCol>
              </a:tblGrid>
              <a:tr h="914400">
                <a:tc rowSpan="4">
                  <a:txBody>
                    <a:bodyPr/>
                    <a:lstStyle/>
                    <a:p>
                      <a:pPr algn="ctr"/>
                      <a:r>
                        <a:rPr lang="en-US" sz="6000" b="1" i="0" dirty="0">
                          <a:latin typeface="Segoe UI Black" panose="020B0A02040204020203" pitchFamily="34" charset="0"/>
                          <a:ea typeface="Segoe UI Black" panose="020B0A02040204020203" pitchFamily="34" charset="0"/>
                          <a:cs typeface="Segoe UI Black" panose="020B0A02040204020203" pitchFamily="34" charset="0"/>
                        </a:rPr>
                        <a:t>KNN</a:t>
                      </a:r>
                      <a:endParaRPr lang="en-US" sz="8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wordArtVert" anchor="ctr">
                    <a:solidFill>
                      <a:srgbClr val="002152"/>
                    </a:solidFill>
                  </a:tcPr>
                </a:tc>
                <a:tc>
                  <a:txBody>
                    <a:bodyPr/>
                    <a:lstStyle/>
                    <a:p>
                      <a:pPr algn="ctr"/>
                      <a:endParaRPr lang="en-US" sz="2800" dirty="0">
                        <a:latin typeface="Segoe UI Black" panose="020B0A02040204020203" pitchFamily="34" charset="0"/>
                        <a:ea typeface="Segoe UI Black" panose="020B0A02040204020203" pitchFamily="34" charset="0"/>
                        <a:cs typeface="Segoe UI Black" panose="020B0A02040204020203" pitchFamily="34" charset="0"/>
                      </a:endParaRP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1097280">
                <a:tc vMerge="1">
                  <a:txBody>
                    <a:bodyPr/>
                    <a:lstStyle/>
                    <a:p>
                      <a:endParaRPr lang="en-US" dirty="0"/>
                    </a:p>
                  </a:txBody>
                  <a:tcPr/>
                </a:tc>
                <a:tc>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lang="en-US" sz="2400" b="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With Under Sampling</a:t>
                      </a:r>
                      <a:endParaRPr lang="en-US" sz="2400" b="0" dirty="0">
                        <a:latin typeface="Lucida Console" panose="020B0609040504020204" pitchFamily="49" charset="0"/>
                      </a:endParaRPr>
                    </a:p>
                  </a:txBody>
                  <a:tcPr anchor="ctr">
                    <a:solidFill>
                      <a:srgbClr val="002152"/>
                    </a:solidFill>
                  </a:tcPr>
                </a:tc>
                <a:tc>
                  <a:txBody>
                    <a:bodyPr/>
                    <a:lstStyle/>
                    <a:p>
                      <a:pPr algn="ctr"/>
                      <a:r>
                        <a:rPr lang="en-US" sz="3200" b="0" dirty="0">
                          <a:latin typeface="Lucida Console" panose="020B0609040504020204" pitchFamily="49" charset="0"/>
                        </a:rPr>
                        <a:t>Default</a:t>
                      </a:r>
                    </a:p>
                  </a:txBody>
                  <a:tcPr anchor="ctr"/>
                </a:tc>
                <a:tc>
                  <a:txBody>
                    <a:bodyPr/>
                    <a:lstStyle/>
                    <a:p>
                      <a:pPr algn="ctr"/>
                      <a:r>
                        <a:rPr lang="en-US" sz="3600" dirty="0">
                          <a:latin typeface="Lucida Console" panose="020B0609040504020204" pitchFamily="49" charset="0"/>
                        </a:rPr>
                        <a:t>.645</a:t>
                      </a:r>
                    </a:p>
                  </a:txBody>
                  <a:tcPr anchor="ctr"/>
                </a:tc>
                <a:tc>
                  <a:txBody>
                    <a:bodyPr/>
                    <a:lstStyle/>
                    <a:p>
                      <a:pPr algn="ctr"/>
                      <a:r>
                        <a:rPr lang="en-US" sz="3600" b="1" dirty="0">
                          <a:latin typeface="Lucida Console" panose="020B0609040504020204" pitchFamily="49" charset="0"/>
                        </a:rPr>
                        <a:t>.640</a:t>
                      </a:r>
                    </a:p>
                  </a:txBody>
                  <a:tcPr anchor="ctr"/>
                </a:tc>
                <a:tc>
                  <a:txBody>
                    <a:bodyPr/>
                    <a:lstStyle/>
                    <a:p>
                      <a:pPr algn="ctr"/>
                      <a:r>
                        <a:rPr lang="en-US" sz="3600" dirty="0">
                          <a:latin typeface="Lucida Console" panose="020B0609040504020204" pitchFamily="49" charset="0"/>
                        </a:rPr>
                        <a:t>.643</a:t>
                      </a:r>
                    </a:p>
                  </a:txBody>
                  <a:tcPr anchor="ctr"/>
                </a:tc>
                <a:extLst>
                  <a:ext uri="{0D108BD9-81ED-4DB2-BD59-A6C34878D82A}">
                    <a16:rowId xmlns:a16="http://schemas.microsoft.com/office/drawing/2014/main" val="4097081672"/>
                  </a:ext>
                </a:extLst>
              </a:tr>
              <a:tr h="1097280">
                <a:tc vMerge="1">
                  <a:txBody>
                    <a:bodyPr/>
                    <a:lstStyle/>
                    <a:p>
                      <a:pPr algn="ctr"/>
                      <a:endParaRPr lang="en-US" sz="66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wordArtVert" anchor="ctr">
                    <a:solidFill>
                      <a:srgbClr val="002152"/>
                    </a:solidFill>
                  </a:tcPr>
                </a:tc>
                <a:tc>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lang="en-US" sz="2400" b="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With Over Sampling</a:t>
                      </a:r>
                      <a:endParaRPr lang="en-US" sz="2400" b="0" dirty="0">
                        <a:latin typeface="Lucida Console" panose="020B0609040504020204" pitchFamily="49" charset="0"/>
                      </a:endParaRPr>
                    </a:p>
                  </a:txBody>
                  <a:tcPr anchor="ctr">
                    <a:solidFill>
                      <a:srgbClr val="002152"/>
                    </a:solidFill>
                  </a:tcPr>
                </a:tc>
                <a:tc>
                  <a:txBody>
                    <a:bodyPr/>
                    <a:lstStyle/>
                    <a:p>
                      <a:pPr algn="ctr"/>
                      <a:r>
                        <a:rPr lang="en-US" sz="3200" b="0" dirty="0">
                          <a:latin typeface="Lucida Console" panose="020B0609040504020204" pitchFamily="49" charset="0"/>
                        </a:rPr>
                        <a:t>Default</a:t>
                      </a:r>
                    </a:p>
                  </a:txBody>
                  <a:tcPr anchor="ctr"/>
                </a:tc>
                <a:tc>
                  <a:txBody>
                    <a:bodyPr/>
                    <a:lstStyle/>
                    <a:p>
                      <a:pPr algn="ctr"/>
                      <a:r>
                        <a:rPr lang="en-US" sz="3600" dirty="0">
                          <a:solidFill>
                            <a:srgbClr val="C00000"/>
                          </a:solidFill>
                          <a:latin typeface="Lucida Console" panose="020B0609040504020204" pitchFamily="49" charset="0"/>
                        </a:rPr>
                        <a:t>.698</a:t>
                      </a:r>
                    </a:p>
                  </a:txBody>
                  <a:tcPr anchor="ctr"/>
                </a:tc>
                <a:tc>
                  <a:txBody>
                    <a:bodyPr/>
                    <a:lstStyle/>
                    <a:p>
                      <a:pPr algn="ctr"/>
                      <a:r>
                        <a:rPr lang="en-US" sz="3600" dirty="0">
                          <a:solidFill>
                            <a:srgbClr val="C00000"/>
                          </a:solidFill>
                          <a:latin typeface="Lucida Console" panose="020B0609040504020204" pitchFamily="49" charset="0"/>
                        </a:rPr>
                        <a:t>.987</a:t>
                      </a:r>
                    </a:p>
                  </a:txBody>
                  <a:tcPr anchor="ctr"/>
                </a:tc>
                <a:tc>
                  <a:txBody>
                    <a:bodyPr/>
                    <a:lstStyle/>
                    <a:p>
                      <a:pPr algn="ctr"/>
                      <a:r>
                        <a:rPr lang="en-US" sz="3600" dirty="0">
                          <a:solidFill>
                            <a:srgbClr val="C00000"/>
                          </a:solidFill>
                          <a:latin typeface="Lucida Console" panose="020B0609040504020204" pitchFamily="49" charset="0"/>
                        </a:rPr>
                        <a:t>.818</a:t>
                      </a:r>
                    </a:p>
                  </a:txBody>
                  <a:tcPr anchor="ctr"/>
                </a:tc>
                <a:extLst>
                  <a:ext uri="{0D108BD9-81ED-4DB2-BD59-A6C34878D82A}">
                    <a16:rowId xmlns:a16="http://schemas.microsoft.com/office/drawing/2014/main" val="3892970354"/>
                  </a:ext>
                </a:extLst>
              </a:tr>
              <a:tr h="1097280">
                <a:tc vMerge="1">
                  <a:txBody>
                    <a:bodyPr/>
                    <a:lstStyle/>
                    <a:p>
                      <a:pPr algn="ctr"/>
                      <a:endParaRPr lang="en-US" sz="66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wordArtVert" anchor="ctr">
                    <a:solidFill>
                      <a:srgbClr val="002152"/>
                    </a:solidFill>
                  </a:tcPr>
                </a:tc>
                <a:tc>
                  <a:txBody>
                    <a:bodyPr/>
                    <a:lstStyle/>
                    <a:p>
                      <a:pPr algn="ctr"/>
                      <a:r>
                        <a:rPr lang="en-US" sz="2400" b="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Original Results</a:t>
                      </a:r>
                    </a:p>
                  </a:txBody>
                  <a:tcPr anchor="ctr">
                    <a:solidFill>
                      <a:srgbClr val="002152"/>
                    </a:solidFill>
                  </a:tcPr>
                </a:tc>
                <a:tc>
                  <a:txBody>
                    <a:bodyPr/>
                    <a:lstStyle/>
                    <a:p>
                      <a:pPr algn="ctr"/>
                      <a:r>
                        <a:rPr lang="en-US" sz="3200" b="0" dirty="0">
                          <a:latin typeface="Lucida Console" panose="020B0609040504020204" pitchFamily="49" charset="0"/>
                        </a:rPr>
                        <a:t>Default</a:t>
                      </a:r>
                    </a:p>
                  </a:txBody>
                  <a:tcPr anchor="ctr"/>
                </a:tc>
                <a:tc>
                  <a:txBody>
                    <a:bodyPr/>
                    <a:lstStyle/>
                    <a:p>
                      <a:pPr algn="ctr"/>
                      <a:r>
                        <a:rPr lang="en-US" sz="3600" dirty="0">
                          <a:latin typeface="Lucida Console" panose="020B0609040504020204" pitchFamily="49" charset="0"/>
                        </a:rPr>
                        <a:t>.24</a:t>
                      </a:r>
                    </a:p>
                  </a:txBody>
                  <a:tcPr anchor="ctr"/>
                </a:tc>
                <a:tc>
                  <a:txBody>
                    <a:bodyPr/>
                    <a:lstStyle/>
                    <a:p>
                      <a:pPr algn="ctr"/>
                      <a:r>
                        <a:rPr lang="en-US" sz="3600" dirty="0">
                          <a:latin typeface="Lucida Console" panose="020B0609040504020204" pitchFamily="49" charset="0"/>
                        </a:rPr>
                        <a:t>.08</a:t>
                      </a:r>
                    </a:p>
                  </a:txBody>
                  <a:tcPr anchor="ctr"/>
                </a:tc>
                <a:tc>
                  <a:txBody>
                    <a:bodyPr/>
                    <a:lstStyle/>
                    <a:p>
                      <a:pPr algn="ctr"/>
                      <a:r>
                        <a:rPr lang="en-US" sz="3600" dirty="0">
                          <a:latin typeface="Lucida Console" panose="020B0609040504020204" pitchFamily="49" charset="0"/>
                        </a:rPr>
                        <a:t>.12</a:t>
                      </a:r>
                    </a:p>
                  </a:txBody>
                  <a:tcPr anchor="ctr"/>
                </a:tc>
                <a:extLst>
                  <a:ext uri="{0D108BD9-81ED-4DB2-BD59-A6C34878D82A}">
                    <a16:rowId xmlns:a16="http://schemas.microsoft.com/office/drawing/2014/main" val="3758171753"/>
                  </a:ext>
                </a:extLst>
              </a:tr>
            </a:tbl>
          </a:graphicData>
        </a:graphic>
      </p:graphicFrame>
      <p:grpSp>
        <p:nvGrpSpPr>
          <p:cNvPr id="21" name="Group 20"/>
          <p:cNvGrpSpPr/>
          <p:nvPr/>
        </p:nvGrpSpPr>
        <p:grpSpPr>
          <a:xfrm>
            <a:off x="26745283" y="0"/>
            <a:ext cx="10714984" cy="1200329"/>
            <a:chOff x="26191122" y="2377748"/>
            <a:chExt cx="10714984" cy="1200329"/>
          </a:xfrm>
        </p:grpSpPr>
        <p:pic>
          <p:nvPicPr>
            <p:cNvPr id="13" name="Picture 12"/>
            <p:cNvPicPr>
              <a:picLocks noChangeAspect="1"/>
            </p:cNvPicPr>
            <p:nvPr/>
          </p:nvPicPr>
          <p:blipFill>
            <a:blip r:embed="rId11"/>
            <a:stretch>
              <a:fillRect/>
            </a:stretch>
          </p:blipFill>
          <p:spPr>
            <a:xfrm>
              <a:off x="26191122" y="2599339"/>
              <a:ext cx="5787095" cy="955878"/>
            </a:xfrm>
            <a:prstGeom prst="rect">
              <a:avLst/>
            </a:prstGeom>
          </p:spPr>
        </p:pic>
        <p:sp>
          <p:nvSpPr>
            <p:cNvPr id="20" name="TextBox 19"/>
            <p:cNvSpPr txBox="1"/>
            <p:nvPr/>
          </p:nvSpPr>
          <p:spPr>
            <a:xfrm>
              <a:off x="32252537" y="2377748"/>
              <a:ext cx="4653569" cy="1200329"/>
            </a:xfrm>
            <a:prstGeom prst="rect">
              <a:avLst/>
            </a:prstGeom>
            <a:noFill/>
          </p:spPr>
          <p:txBody>
            <a:bodyPr wrap="square" rtlCol="0">
              <a:spAutoFit/>
            </a:bodyPr>
            <a:lstStyle/>
            <a:p>
              <a:r>
                <a:rPr lang="en-US" sz="7200" b="1" spc="-150" dirty="0">
                  <a:solidFill>
                    <a:srgbClr val="002151"/>
                  </a:solidFill>
                  <a:latin typeface="Helvetica" panose="020B0604020202020204" pitchFamily="34" charset="0"/>
                  <a:cs typeface="Helvetica" panose="020B0604020202020204" pitchFamily="34" charset="0"/>
                </a:rPr>
                <a:t>Loan Data</a:t>
              </a:r>
            </a:p>
          </p:txBody>
        </p:sp>
      </p:grpSp>
      <p:sp>
        <p:nvSpPr>
          <p:cNvPr id="54" name="TextBox 53"/>
          <p:cNvSpPr txBox="1"/>
          <p:nvPr/>
        </p:nvSpPr>
        <p:spPr>
          <a:xfrm>
            <a:off x="39380593" y="72578"/>
            <a:ext cx="2701980" cy="307777"/>
          </a:xfrm>
          <a:prstGeom prst="rect">
            <a:avLst/>
          </a:prstGeom>
          <a:noFill/>
        </p:spPr>
        <p:txBody>
          <a:bodyPr wrap="square" rtlCol="0">
            <a:spAutoFit/>
          </a:bodyPr>
          <a:lstStyle/>
          <a:p>
            <a:pPr algn="ctr"/>
            <a:r>
              <a:rPr lang="en-US" sz="1400" dirty="0"/>
              <a:t>Word Cloud of loan descriptions→</a:t>
            </a:r>
          </a:p>
        </p:txBody>
      </p:sp>
      <p:graphicFrame>
        <p:nvGraphicFramePr>
          <p:cNvPr id="63" name="Table 62"/>
          <p:cNvGraphicFramePr>
            <a:graphicFrameLocks noGrp="1"/>
          </p:cNvGraphicFramePr>
          <p:nvPr>
            <p:extLst>
              <p:ext uri="{D42A27DB-BD31-4B8C-83A1-F6EECF244321}">
                <p14:modId xmlns:p14="http://schemas.microsoft.com/office/powerpoint/2010/main" val="3697635487"/>
              </p:ext>
            </p:extLst>
          </p:nvPr>
        </p:nvGraphicFramePr>
        <p:xfrm>
          <a:off x="38933194" y="7470242"/>
          <a:ext cx="12065342" cy="5334000"/>
        </p:xfrm>
        <a:graphic>
          <a:graphicData uri="http://schemas.openxmlformats.org/drawingml/2006/table">
            <a:tbl>
              <a:tblPr firstRow="1" bandRow="1">
                <a:tableStyleId>{5C22544A-7EE6-4342-B048-85BDC9FD1C3A}</a:tableStyleId>
              </a:tblPr>
              <a:tblGrid>
                <a:gridCol w="1330887">
                  <a:extLst>
                    <a:ext uri="{9D8B030D-6E8A-4147-A177-3AD203B41FA5}">
                      <a16:colId xmlns:a16="http://schemas.microsoft.com/office/drawing/2014/main" val="1942955564"/>
                    </a:ext>
                  </a:extLst>
                </a:gridCol>
                <a:gridCol w="1831771">
                  <a:extLst>
                    <a:ext uri="{9D8B030D-6E8A-4147-A177-3AD203B41FA5}">
                      <a16:colId xmlns:a16="http://schemas.microsoft.com/office/drawing/2014/main" val="1283895409"/>
                    </a:ext>
                  </a:extLst>
                </a:gridCol>
                <a:gridCol w="2593324">
                  <a:extLst>
                    <a:ext uri="{9D8B030D-6E8A-4147-A177-3AD203B41FA5}">
                      <a16:colId xmlns:a16="http://schemas.microsoft.com/office/drawing/2014/main" val="3586253874"/>
                    </a:ext>
                  </a:extLst>
                </a:gridCol>
                <a:gridCol w="2103120">
                  <a:extLst>
                    <a:ext uri="{9D8B030D-6E8A-4147-A177-3AD203B41FA5}">
                      <a16:colId xmlns:a16="http://schemas.microsoft.com/office/drawing/2014/main" val="3291836176"/>
                    </a:ext>
                  </a:extLst>
                </a:gridCol>
                <a:gridCol w="2103120">
                  <a:extLst>
                    <a:ext uri="{9D8B030D-6E8A-4147-A177-3AD203B41FA5}">
                      <a16:colId xmlns:a16="http://schemas.microsoft.com/office/drawing/2014/main" val="53819090"/>
                    </a:ext>
                  </a:extLst>
                </a:gridCol>
                <a:gridCol w="2103120">
                  <a:extLst>
                    <a:ext uri="{9D8B030D-6E8A-4147-A177-3AD203B41FA5}">
                      <a16:colId xmlns:a16="http://schemas.microsoft.com/office/drawing/2014/main" val="2638466310"/>
                    </a:ext>
                  </a:extLst>
                </a:gridCol>
              </a:tblGrid>
              <a:tr h="914400">
                <a:tc rowSpan="7">
                  <a:txBody>
                    <a:bodyPr/>
                    <a:lstStyle/>
                    <a:p>
                      <a:pPr algn="ctr"/>
                      <a:r>
                        <a:rPr lang="en-US" sz="5400" b="1" i="0" dirty="0">
                          <a:latin typeface="Segoe UI Black" panose="020B0A02040204020203" pitchFamily="34" charset="0"/>
                          <a:ea typeface="Segoe UI Black" panose="020B0A02040204020203" pitchFamily="34" charset="0"/>
                          <a:cs typeface="Segoe UI Black" panose="020B0A02040204020203" pitchFamily="34" charset="0"/>
                        </a:rPr>
                        <a:t>Decision Tree</a:t>
                      </a:r>
                      <a:endParaRPr lang="en-US" sz="72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731520">
                <a:tc vMerge="1">
                  <a:txBody>
                    <a:bodyPr/>
                    <a:lstStyle/>
                    <a:p>
                      <a:endParaRPr lang="en-US" dirty="0"/>
                    </a:p>
                  </a:txBody>
                  <a:tcPr/>
                </a:tc>
                <a:tc rowSpan="3">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Balanced Classes</a:t>
                      </a:r>
                      <a:endParaRPr kumimoji="0" lang="en-US" sz="44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2800" dirty="0">
                          <a:latin typeface="Lucida Console" panose="020B0609040504020204" pitchFamily="49" charset="0"/>
                        </a:rPr>
                        <a:t>Default</a:t>
                      </a:r>
                    </a:p>
                  </a:txBody>
                  <a:tcPr anchor="ctr"/>
                </a:tc>
                <a:tc>
                  <a:txBody>
                    <a:bodyPr/>
                    <a:lstStyle/>
                    <a:p>
                      <a:pPr algn="ctr"/>
                      <a:r>
                        <a:rPr lang="en-US" sz="3200" dirty="0">
                          <a:latin typeface="Lucida Console" panose="020B0609040504020204" pitchFamily="49" charset="0"/>
                        </a:rPr>
                        <a:t>.28</a:t>
                      </a:r>
                    </a:p>
                  </a:txBody>
                  <a:tcPr anchor="ctr"/>
                </a:tc>
                <a:tc>
                  <a:txBody>
                    <a:bodyPr/>
                    <a:lstStyle/>
                    <a:p>
                      <a:pPr algn="ctr"/>
                      <a:r>
                        <a:rPr lang="en-US" sz="3200" b="1" dirty="0">
                          <a:latin typeface="Lucida Console" panose="020B0609040504020204" pitchFamily="49" charset="0"/>
                        </a:rPr>
                        <a:t>.63</a:t>
                      </a:r>
                    </a:p>
                  </a:txBody>
                  <a:tcPr anchor="ctr"/>
                </a:tc>
                <a:tc>
                  <a:txBody>
                    <a:bodyPr/>
                    <a:lstStyle/>
                    <a:p>
                      <a:pPr algn="ctr"/>
                      <a:r>
                        <a:rPr lang="en-US" sz="3200" dirty="0">
                          <a:latin typeface="Lucida Console" panose="020B0609040504020204" pitchFamily="49" charset="0"/>
                        </a:rPr>
                        <a:t>.39</a:t>
                      </a:r>
                    </a:p>
                  </a:txBody>
                  <a:tcPr anchor="ctr"/>
                </a:tc>
                <a:extLst>
                  <a:ext uri="{0D108BD9-81ED-4DB2-BD59-A6C34878D82A}">
                    <a16:rowId xmlns:a16="http://schemas.microsoft.com/office/drawing/2014/main" val="4097081672"/>
                  </a:ext>
                </a:extLst>
              </a:tr>
              <a:tr h="731520">
                <a:tc vMerge="1">
                  <a:txBody>
                    <a:bodyPr/>
                    <a:lstStyle/>
                    <a:p>
                      <a:pPr algn="ctr"/>
                      <a:endParaRPr lang="en-US" dirty="0"/>
                    </a:p>
                  </a:txBody>
                  <a:tcPr/>
                </a:tc>
                <a:tc vMerge="1">
                  <a:txBody>
                    <a:bodyPr/>
                    <a:lstStyle/>
                    <a:p>
                      <a:endParaRPr lang="en-US"/>
                    </a:p>
                  </a:txBody>
                  <a:tcPr/>
                </a:tc>
                <a:tc>
                  <a:txBody>
                    <a:bodyPr/>
                    <a:lstStyle/>
                    <a:p>
                      <a:pPr algn="ctr"/>
                      <a:r>
                        <a:rPr lang="en-US" sz="2800" dirty="0">
                          <a:latin typeface="Lucida Console" panose="020B0609040504020204" pitchFamily="49" charset="0"/>
                        </a:rPr>
                        <a:t>Fully Paid</a:t>
                      </a:r>
                    </a:p>
                  </a:txBody>
                  <a:tcPr anchor="ctr"/>
                </a:tc>
                <a:tc>
                  <a:txBody>
                    <a:bodyPr/>
                    <a:lstStyle/>
                    <a:p>
                      <a:pPr algn="ctr"/>
                      <a:r>
                        <a:rPr lang="en-US" sz="3200" dirty="0">
                          <a:latin typeface="Lucida Console" panose="020B0609040504020204" pitchFamily="49" charset="0"/>
                        </a:rPr>
                        <a:t>.88</a:t>
                      </a:r>
                    </a:p>
                  </a:txBody>
                  <a:tcPr anchor="ctr"/>
                </a:tc>
                <a:tc>
                  <a:txBody>
                    <a:bodyPr/>
                    <a:lstStyle/>
                    <a:p>
                      <a:pPr algn="ctr"/>
                      <a:r>
                        <a:rPr lang="en-US" sz="3200" dirty="0">
                          <a:latin typeface="Lucida Console" panose="020B0609040504020204" pitchFamily="49" charset="0"/>
                        </a:rPr>
                        <a:t>.65</a:t>
                      </a:r>
                    </a:p>
                  </a:txBody>
                  <a:tcPr anchor="ctr"/>
                </a:tc>
                <a:tc>
                  <a:txBody>
                    <a:bodyPr/>
                    <a:lstStyle/>
                    <a:p>
                      <a:pPr algn="ctr"/>
                      <a:r>
                        <a:rPr lang="en-US" sz="3200" dirty="0">
                          <a:latin typeface="Lucida Console" panose="020B0609040504020204" pitchFamily="49" charset="0"/>
                        </a:rPr>
                        <a:t>.75</a:t>
                      </a:r>
                    </a:p>
                  </a:txBody>
                  <a:tcPr anchor="ctr"/>
                </a:tc>
                <a:extLst>
                  <a:ext uri="{0D108BD9-81ED-4DB2-BD59-A6C34878D82A}">
                    <a16:rowId xmlns:a16="http://schemas.microsoft.com/office/drawing/2014/main" val="685993364"/>
                  </a:ext>
                </a:extLst>
              </a:tr>
              <a:tr h="731520">
                <a:tc vMerge="1">
                  <a:txBody>
                    <a:bodyPr/>
                    <a:lstStyle/>
                    <a:p>
                      <a:endParaRPr lang="en-US" dirty="0"/>
                    </a:p>
                  </a:txBody>
                  <a:tcPr/>
                </a:tc>
                <a:tc vMerge="1">
                  <a:txBody>
                    <a:bodyPr/>
                    <a:lstStyle/>
                    <a:p>
                      <a:endParaRPr lang="en-US"/>
                    </a:p>
                  </a:txBody>
                  <a:tcPr/>
                </a:tc>
                <a:tc>
                  <a:txBody>
                    <a:bodyPr/>
                    <a:lstStyle/>
                    <a:p>
                      <a:pPr algn="ctr"/>
                      <a:r>
                        <a:rPr lang="en-US" sz="2800" dirty="0" err="1">
                          <a:latin typeface="Lucida Console" panose="020B0609040504020204" pitchFamily="49" charset="0"/>
                        </a:rPr>
                        <a:t>Avg</a:t>
                      </a:r>
                      <a:r>
                        <a:rPr lang="en-US" sz="2800" dirty="0">
                          <a:latin typeface="Lucida Console" panose="020B0609040504020204" pitchFamily="49" charset="0"/>
                        </a:rPr>
                        <a:t>/Total</a:t>
                      </a:r>
                    </a:p>
                  </a:txBody>
                  <a:tcPr anchor="ctr"/>
                </a:tc>
                <a:tc>
                  <a:txBody>
                    <a:bodyPr/>
                    <a:lstStyle/>
                    <a:p>
                      <a:pPr algn="ctr"/>
                      <a:r>
                        <a:rPr lang="en-US" sz="3200" dirty="0">
                          <a:latin typeface="Lucida Console" panose="020B0609040504020204" pitchFamily="49" charset="0"/>
                        </a:rPr>
                        <a:t>.78</a:t>
                      </a:r>
                    </a:p>
                  </a:txBody>
                  <a:tcPr anchor="ctr"/>
                </a:tc>
                <a:tc>
                  <a:txBody>
                    <a:bodyPr/>
                    <a:lstStyle/>
                    <a:p>
                      <a:pPr algn="ctr"/>
                      <a:r>
                        <a:rPr lang="en-US" sz="3200" dirty="0">
                          <a:latin typeface="Lucida Console" panose="020B0609040504020204" pitchFamily="49" charset="0"/>
                        </a:rPr>
                        <a:t>.64</a:t>
                      </a:r>
                    </a:p>
                  </a:txBody>
                  <a:tcPr anchor="ctr"/>
                </a:tc>
                <a:tc>
                  <a:txBody>
                    <a:bodyPr/>
                    <a:lstStyle/>
                    <a:p>
                      <a:pPr algn="ctr"/>
                      <a:r>
                        <a:rPr lang="en-US" sz="3200" dirty="0">
                          <a:latin typeface="Lucida Console" panose="020B0609040504020204" pitchFamily="49" charset="0"/>
                        </a:rPr>
                        <a:t>.68</a:t>
                      </a:r>
                    </a:p>
                  </a:txBody>
                  <a:tcPr anchor="ctr"/>
                </a:tc>
                <a:extLst>
                  <a:ext uri="{0D108BD9-81ED-4DB2-BD59-A6C34878D82A}">
                    <a16:rowId xmlns:a16="http://schemas.microsoft.com/office/drawing/2014/main" val="829045705"/>
                  </a:ext>
                </a:extLst>
              </a:tr>
              <a:tr h="731520">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rowSpan="3">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Before Balancing</a:t>
                      </a:r>
                    </a:p>
                  </a:txBody>
                  <a:tcPr vert="vert270" anchor="ctr">
                    <a:solidFill>
                      <a:srgbClr val="002152"/>
                    </a:solidFill>
                  </a:tcPr>
                </a:tc>
                <a:tc>
                  <a:txBody>
                    <a:bodyPr/>
                    <a:lstStyle/>
                    <a:p>
                      <a:pPr algn="ctr"/>
                      <a:r>
                        <a:rPr lang="en-US" sz="2800" dirty="0">
                          <a:latin typeface="Lucida Console" panose="020B0609040504020204" pitchFamily="49" charset="0"/>
                        </a:rPr>
                        <a:t>Default</a:t>
                      </a:r>
                    </a:p>
                  </a:txBody>
                  <a:tcPr anchor="ctr"/>
                </a:tc>
                <a:tc>
                  <a:txBody>
                    <a:bodyPr/>
                    <a:lstStyle/>
                    <a:p>
                      <a:pPr algn="ctr"/>
                      <a:r>
                        <a:rPr lang="en-US" sz="3200" dirty="0">
                          <a:latin typeface="Lucida Console" panose="020B0609040504020204" pitchFamily="49" charset="0"/>
                        </a:rPr>
                        <a:t>.46</a:t>
                      </a:r>
                    </a:p>
                  </a:txBody>
                  <a:tcPr anchor="ctr"/>
                </a:tc>
                <a:tc>
                  <a:txBody>
                    <a:bodyPr/>
                    <a:lstStyle/>
                    <a:p>
                      <a:pPr algn="ctr"/>
                      <a:r>
                        <a:rPr lang="en-US" sz="3200" b="1" dirty="0">
                          <a:latin typeface="Lucida Console" panose="020B0609040504020204" pitchFamily="49" charset="0"/>
                        </a:rPr>
                        <a:t>.02</a:t>
                      </a:r>
                    </a:p>
                  </a:txBody>
                  <a:tcPr anchor="ctr"/>
                </a:tc>
                <a:tc>
                  <a:txBody>
                    <a:bodyPr/>
                    <a:lstStyle/>
                    <a:p>
                      <a:pPr algn="ctr"/>
                      <a:r>
                        <a:rPr lang="en-US" sz="3200" dirty="0">
                          <a:latin typeface="Lucida Console" panose="020B0609040504020204" pitchFamily="49" charset="0"/>
                        </a:rPr>
                        <a:t>.05</a:t>
                      </a:r>
                    </a:p>
                  </a:txBody>
                  <a:tcPr anchor="ctr"/>
                </a:tc>
                <a:extLst>
                  <a:ext uri="{0D108BD9-81ED-4DB2-BD59-A6C34878D82A}">
                    <a16:rowId xmlns:a16="http://schemas.microsoft.com/office/drawing/2014/main" val="901595238"/>
                  </a:ext>
                </a:extLst>
              </a:tr>
              <a:tr h="731520">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vMerge="1">
                  <a:txBody>
                    <a:bodyPr/>
                    <a:lstStyle/>
                    <a:p>
                      <a:endParaRPr lang="en-US" dirty="0"/>
                    </a:p>
                  </a:txBody>
                  <a:tcPr vert="vert270" anchor="ctr">
                    <a:solidFill>
                      <a:srgbClr val="002152"/>
                    </a:solidFill>
                  </a:tcPr>
                </a:tc>
                <a:tc>
                  <a:txBody>
                    <a:bodyPr/>
                    <a:lstStyle/>
                    <a:p>
                      <a:pPr algn="ctr"/>
                      <a:r>
                        <a:rPr lang="en-US" sz="2800" dirty="0">
                          <a:latin typeface="Lucida Console" panose="020B0609040504020204" pitchFamily="49" charset="0"/>
                        </a:rPr>
                        <a:t>Fully Paid</a:t>
                      </a:r>
                    </a:p>
                  </a:txBody>
                  <a:tcPr anchor="ctr"/>
                </a:tc>
                <a:tc>
                  <a:txBody>
                    <a:bodyPr/>
                    <a:lstStyle/>
                    <a:p>
                      <a:pPr algn="ctr"/>
                      <a:r>
                        <a:rPr lang="en-US" sz="3200" dirty="0">
                          <a:latin typeface="Lucida Console" panose="020B0609040504020204" pitchFamily="49" charset="0"/>
                        </a:rPr>
                        <a:t>.82</a:t>
                      </a:r>
                    </a:p>
                  </a:txBody>
                  <a:tcPr anchor="ctr"/>
                </a:tc>
                <a:tc>
                  <a:txBody>
                    <a:bodyPr/>
                    <a:lstStyle/>
                    <a:p>
                      <a:pPr algn="ctr"/>
                      <a:r>
                        <a:rPr lang="en-US" sz="3200" dirty="0">
                          <a:latin typeface="Lucida Console" panose="020B0609040504020204" pitchFamily="49" charset="0"/>
                        </a:rPr>
                        <a:t>.99</a:t>
                      </a:r>
                    </a:p>
                  </a:txBody>
                  <a:tcPr anchor="ctr"/>
                </a:tc>
                <a:tc>
                  <a:txBody>
                    <a:bodyPr/>
                    <a:lstStyle/>
                    <a:p>
                      <a:pPr algn="ctr"/>
                      <a:r>
                        <a:rPr lang="en-US" sz="3200" dirty="0">
                          <a:latin typeface="Lucida Console" panose="020B0609040504020204" pitchFamily="49" charset="0"/>
                        </a:rPr>
                        <a:t>.90</a:t>
                      </a:r>
                    </a:p>
                  </a:txBody>
                  <a:tcPr anchor="ctr"/>
                </a:tc>
                <a:extLst>
                  <a:ext uri="{0D108BD9-81ED-4DB2-BD59-A6C34878D82A}">
                    <a16:rowId xmlns:a16="http://schemas.microsoft.com/office/drawing/2014/main" val="4227263062"/>
                  </a:ext>
                </a:extLst>
              </a:tr>
              <a:tr h="731520">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vMerge="1">
                  <a:txBody>
                    <a:bodyPr/>
                    <a:lstStyle/>
                    <a:p>
                      <a:endParaRPr lang="en-US" dirty="0"/>
                    </a:p>
                  </a:txBody>
                  <a:tcPr vert="vert270" anchor="ctr">
                    <a:solidFill>
                      <a:srgbClr val="002152"/>
                    </a:solidFill>
                  </a:tcPr>
                </a:tc>
                <a:tc>
                  <a:txBody>
                    <a:bodyPr/>
                    <a:lstStyle/>
                    <a:p>
                      <a:pPr algn="ctr"/>
                      <a:r>
                        <a:rPr lang="en-US" sz="2800" dirty="0" err="1">
                          <a:latin typeface="Lucida Console" panose="020B0609040504020204" pitchFamily="49" charset="0"/>
                        </a:rPr>
                        <a:t>Avg</a:t>
                      </a:r>
                      <a:r>
                        <a:rPr lang="en-US" sz="2800" dirty="0">
                          <a:latin typeface="Lucida Console" panose="020B0609040504020204" pitchFamily="49" charset="0"/>
                        </a:rPr>
                        <a:t>/Total</a:t>
                      </a:r>
                    </a:p>
                  </a:txBody>
                  <a:tcPr anchor="ctr"/>
                </a:tc>
                <a:tc>
                  <a:txBody>
                    <a:bodyPr/>
                    <a:lstStyle/>
                    <a:p>
                      <a:pPr algn="ctr"/>
                      <a:r>
                        <a:rPr lang="en-US" sz="3200" dirty="0">
                          <a:latin typeface="Lucida Console" panose="020B0609040504020204" pitchFamily="49" charset="0"/>
                        </a:rPr>
                        <a:t>.75</a:t>
                      </a:r>
                    </a:p>
                  </a:txBody>
                  <a:tcPr anchor="ctr"/>
                </a:tc>
                <a:tc>
                  <a:txBody>
                    <a:bodyPr/>
                    <a:lstStyle/>
                    <a:p>
                      <a:pPr algn="ctr"/>
                      <a:r>
                        <a:rPr lang="en-US" sz="3200" dirty="0">
                          <a:latin typeface="Lucida Console" panose="020B0609040504020204" pitchFamily="49" charset="0"/>
                        </a:rPr>
                        <a:t>.82</a:t>
                      </a:r>
                    </a:p>
                  </a:txBody>
                  <a:tcPr anchor="ctr"/>
                </a:tc>
                <a:tc>
                  <a:txBody>
                    <a:bodyPr/>
                    <a:lstStyle/>
                    <a:p>
                      <a:pPr algn="ctr"/>
                      <a:r>
                        <a:rPr lang="en-US" sz="3200" dirty="0">
                          <a:latin typeface="Lucida Console" panose="020B0609040504020204" pitchFamily="49" charset="0"/>
                        </a:rPr>
                        <a:t>.74</a:t>
                      </a:r>
                    </a:p>
                  </a:txBody>
                  <a:tcPr anchor="ctr"/>
                </a:tc>
                <a:extLst>
                  <a:ext uri="{0D108BD9-81ED-4DB2-BD59-A6C34878D82A}">
                    <a16:rowId xmlns:a16="http://schemas.microsoft.com/office/drawing/2014/main" val="1103135409"/>
                  </a:ext>
                </a:extLst>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2853061120"/>
              </p:ext>
            </p:extLst>
          </p:nvPr>
        </p:nvGraphicFramePr>
        <p:xfrm>
          <a:off x="39182511" y="19289689"/>
          <a:ext cx="11685967" cy="29870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942955564"/>
                    </a:ext>
                  </a:extLst>
                </a:gridCol>
                <a:gridCol w="2999167">
                  <a:extLst>
                    <a:ext uri="{9D8B030D-6E8A-4147-A177-3AD203B41FA5}">
                      <a16:colId xmlns:a16="http://schemas.microsoft.com/office/drawing/2014/main" val="3586253874"/>
                    </a:ext>
                  </a:extLst>
                </a:gridCol>
                <a:gridCol w="2286000">
                  <a:extLst>
                    <a:ext uri="{9D8B030D-6E8A-4147-A177-3AD203B41FA5}">
                      <a16:colId xmlns:a16="http://schemas.microsoft.com/office/drawing/2014/main" val="3291836176"/>
                    </a:ext>
                  </a:extLst>
                </a:gridCol>
                <a:gridCol w="2286000">
                  <a:extLst>
                    <a:ext uri="{9D8B030D-6E8A-4147-A177-3AD203B41FA5}">
                      <a16:colId xmlns:a16="http://schemas.microsoft.com/office/drawing/2014/main" val="53819090"/>
                    </a:ext>
                  </a:extLst>
                </a:gridCol>
                <a:gridCol w="2286000">
                  <a:extLst>
                    <a:ext uri="{9D8B030D-6E8A-4147-A177-3AD203B41FA5}">
                      <a16:colId xmlns:a16="http://schemas.microsoft.com/office/drawing/2014/main" val="2638466310"/>
                    </a:ext>
                  </a:extLst>
                </a:gridCol>
              </a:tblGrid>
              <a:tr h="847993">
                <a:tc rowSpan="4">
                  <a:txBody>
                    <a:bodyPr/>
                    <a:lstStyle/>
                    <a:p>
                      <a:pPr algn="ctr"/>
                      <a:r>
                        <a:rPr lang="en-US" sz="4400" b="1" i="0" dirty="0">
                          <a:latin typeface="Segoe UI Black" panose="020B0A02040204020203" pitchFamily="34" charset="0"/>
                          <a:ea typeface="Segoe UI Black" panose="020B0A02040204020203" pitchFamily="34" charset="0"/>
                          <a:cs typeface="Segoe UI Black" panose="020B0A02040204020203" pitchFamily="34" charset="0"/>
                        </a:rPr>
                        <a:t>Random Forest</a:t>
                      </a: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32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32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32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32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548640">
                <a:tc vMerge="1">
                  <a:txBody>
                    <a:bodyPr/>
                    <a:lstStyle/>
                    <a:p>
                      <a:endParaRPr lang="en-US" dirty="0"/>
                    </a:p>
                  </a:txBody>
                  <a:tcPr/>
                </a:tc>
                <a:tc>
                  <a:txBody>
                    <a:bodyPr/>
                    <a:lstStyle/>
                    <a:p>
                      <a:pPr algn="ctr"/>
                      <a:r>
                        <a:rPr lang="en-US" sz="3600" dirty="0">
                          <a:latin typeface="Lucida Console" panose="020B0609040504020204" pitchFamily="49" charset="0"/>
                        </a:rPr>
                        <a:t>Default</a:t>
                      </a:r>
                    </a:p>
                  </a:txBody>
                  <a:tcPr anchor="ctr"/>
                </a:tc>
                <a:tc>
                  <a:txBody>
                    <a:bodyPr/>
                    <a:lstStyle/>
                    <a:p>
                      <a:pPr algn="ctr"/>
                      <a:r>
                        <a:rPr lang="en-US" sz="3600" dirty="0">
                          <a:latin typeface="Lucida Console" panose="020B0609040504020204" pitchFamily="49" charset="0"/>
                        </a:rPr>
                        <a:t>.30</a:t>
                      </a:r>
                    </a:p>
                  </a:txBody>
                  <a:tcPr anchor="ctr"/>
                </a:tc>
                <a:tc>
                  <a:txBody>
                    <a:bodyPr/>
                    <a:lstStyle/>
                    <a:p>
                      <a:pPr algn="ctr"/>
                      <a:r>
                        <a:rPr lang="en-US" sz="3600" dirty="0">
                          <a:latin typeface="Lucida Console" panose="020B0609040504020204" pitchFamily="49" charset="0"/>
                        </a:rPr>
                        <a:t>.61</a:t>
                      </a:r>
                    </a:p>
                  </a:txBody>
                  <a:tcPr anchor="ctr"/>
                </a:tc>
                <a:tc>
                  <a:txBody>
                    <a:bodyPr/>
                    <a:lstStyle/>
                    <a:p>
                      <a:pPr algn="ctr"/>
                      <a:r>
                        <a:rPr lang="en-US" sz="3600" dirty="0">
                          <a:latin typeface="Lucida Console" panose="020B0609040504020204" pitchFamily="49" charset="0"/>
                        </a:rPr>
                        <a:t>.40</a:t>
                      </a:r>
                    </a:p>
                  </a:txBody>
                  <a:tcPr anchor="ctr"/>
                </a:tc>
                <a:extLst>
                  <a:ext uri="{0D108BD9-81ED-4DB2-BD59-A6C34878D82A}">
                    <a16:rowId xmlns:a16="http://schemas.microsoft.com/office/drawing/2014/main" val="4097081672"/>
                  </a:ext>
                </a:extLst>
              </a:tr>
              <a:tr h="548640">
                <a:tc vMerge="1">
                  <a:txBody>
                    <a:bodyPr/>
                    <a:lstStyle/>
                    <a:p>
                      <a:pPr algn="ctr"/>
                      <a:endParaRPr lang="en-US" dirty="0"/>
                    </a:p>
                  </a:txBody>
                  <a:tcPr/>
                </a:tc>
                <a:tc>
                  <a:txBody>
                    <a:bodyPr/>
                    <a:lstStyle/>
                    <a:p>
                      <a:pPr algn="ctr"/>
                      <a:r>
                        <a:rPr lang="en-US" sz="3600" dirty="0">
                          <a:latin typeface="Lucida Console" panose="020B0609040504020204" pitchFamily="49" charset="0"/>
                        </a:rPr>
                        <a:t>Fully Paid</a:t>
                      </a:r>
                    </a:p>
                  </a:txBody>
                  <a:tcPr anchor="ctr"/>
                </a:tc>
                <a:tc>
                  <a:txBody>
                    <a:bodyPr/>
                    <a:lstStyle/>
                    <a:p>
                      <a:pPr algn="ctr"/>
                      <a:r>
                        <a:rPr lang="en-US" sz="3600" dirty="0">
                          <a:latin typeface="Lucida Console" panose="020B0609040504020204" pitchFamily="49" charset="0"/>
                        </a:rPr>
                        <a:t>.89</a:t>
                      </a:r>
                    </a:p>
                  </a:txBody>
                  <a:tcPr anchor="ctr"/>
                </a:tc>
                <a:tc>
                  <a:txBody>
                    <a:bodyPr/>
                    <a:lstStyle/>
                    <a:p>
                      <a:pPr algn="ctr"/>
                      <a:r>
                        <a:rPr lang="en-US" sz="3600" dirty="0">
                          <a:latin typeface="Lucida Console" panose="020B0609040504020204" pitchFamily="49" charset="0"/>
                        </a:rPr>
                        <a:t>.68</a:t>
                      </a:r>
                    </a:p>
                  </a:txBody>
                  <a:tcPr anchor="ctr"/>
                </a:tc>
                <a:tc>
                  <a:txBody>
                    <a:bodyPr/>
                    <a:lstStyle/>
                    <a:p>
                      <a:pPr algn="ctr"/>
                      <a:r>
                        <a:rPr lang="en-US" sz="3600" dirty="0">
                          <a:latin typeface="Lucida Console" panose="020B0609040504020204" pitchFamily="49" charset="0"/>
                        </a:rPr>
                        <a:t>.77</a:t>
                      </a:r>
                    </a:p>
                  </a:txBody>
                  <a:tcPr anchor="ctr"/>
                </a:tc>
                <a:extLst>
                  <a:ext uri="{0D108BD9-81ED-4DB2-BD59-A6C34878D82A}">
                    <a16:rowId xmlns:a16="http://schemas.microsoft.com/office/drawing/2014/main" val="685993364"/>
                  </a:ext>
                </a:extLst>
              </a:tr>
              <a:tr h="548640">
                <a:tc vMerge="1">
                  <a:txBody>
                    <a:bodyPr/>
                    <a:lstStyle/>
                    <a:p>
                      <a:endParaRPr lang="en-US" dirty="0"/>
                    </a:p>
                  </a:txBody>
                  <a:tcPr/>
                </a:tc>
                <a:tc>
                  <a:txBody>
                    <a:bodyPr/>
                    <a:lstStyle/>
                    <a:p>
                      <a:pPr algn="ctr"/>
                      <a:r>
                        <a:rPr lang="en-US" sz="3600" dirty="0" err="1">
                          <a:latin typeface="Lucida Console" panose="020B0609040504020204" pitchFamily="49" charset="0"/>
                        </a:rPr>
                        <a:t>Avg</a:t>
                      </a:r>
                      <a:r>
                        <a:rPr lang="en-US" sz="3600" dirty="0">
                          <a:latin typeface="Lucida Console" panose="020B0609040504020204" pitchFamily="49" charset="0"/>
                        </a:rPr>
                        <a:t>/Total</a:t>
                      </a:r>
                    </a:p>
                  </a:txBody>
                  <a:tcPr anchor="ctr"/>
                </a:tc>
                <a:tc>
                  <a:txBody>
                    <a:bodyPr/>
                    <a:lstStyle/>
                    <a:p>
                      <a:pPr algn="ctr"/>
                      <a:r>
                        <a:rPr lang="en-US" sz="3600" dirty="0">
                          <a:latin typeface="Lucida Console" panose="020B0609040504020204" pitchFamily="49" charset="0"/>
                        </a:rPr>
                        <a:t>.78</a:t>
                      </a:r>
                    </a:p>
                  </a:txBody>
                  <a:tcPr anchor="ctr"/>
                </a:tc>
                <a:tc>
                  <a:txBody>
                    <a:bodyPr/>
                    <a:lstStyle/>
                    <a:p>
                      <a:pPr algn="ctr"/>
                      <a:r>
                        <a:rPr lang="en-US" sz="3600" dirty="0">
                          <a:latin typeface="Lucida Console" panose="020B0609040504020204" pitchFamily="49" charset="0"/>
                        </a:rPr>
                        <a:t>.67</a:t>
                      </a:r>
                    </a:p>
                  </a:txBody>
                  <a:tcPr anchor="ctr"/>
                </a:tc>
                <a:tc>
                  <a:txBody>
                    <a:bodyPr/>
                    <a:lstStyle/>
                    <a:p>
                      <a:pPr algn="ctr"/>
                      <a:r>
                        <a:rPr lang="en-US" sz="3600" dirty="0">
                          <a:latin typeface="Lucida Console" panose="020B0609040504020204" pitchFamily="49" charset="0"/>
                        </a:rPr>
                        <a:t>.70</a:t>
                      </a:r>
                    </a:p>
                  </a:txBody>
                  <a:tcPr anchor="ctr"/>
                </a:tc>
                <a:extLst>
                  <a:ext uri="{0D108BD9-81ED-4DB2-BD59-A6C34878D82A}">
                    <a16:rowId xmlns:a16="http://schemas.microsoft.com/office/drawing/2014/main" val="829045705"/>
                  </a:ext>
                </a:extLst>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1288550887"/>
              </p:ext>
            </p:extLst>
          </p:nvPr>
        </p:nvGraphicFramePr>
        <p:xfrm>
          <a:off x="26221558" y="15059345"/>
          <a:ext cx="11685967" cy="30175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942955564"/>
                    </a:ext>
                  </a:extLst>
                </a:gridCol>
                <a:gridCol w="2999167">
                  <a:extLst>
                    <a:ext uri="{9D8B030D-6E8A-4147-A177-3AD203B41FA5}">
                      <a16:colId xmlns:a16="http://schemas.microsoft.com/office/drawing/2014/main" val="3586253874"/>
                    </a:ext>
                  </a:extLst>
                </a:gridCol>
                <a:gridCol w="2286000">
                  <a:extLst>
                    <a:ext uri="{9D8B030D-6E8A-4147-A177-3AD203B41FA5}">
                      <a16:colId xmlns:a16="http://schemas.microsoft.com/office/drawing/2014/main" val="3291836176"/>
                    </a:ext>
                  </a:extLst>
                </a:gridCol>
                <a:gridCol w="2286000">
                  <a:extLst>
                    <a:ext uri="{9D8B030D-6E8A-4147-A177-3AD203B41FA5}">
                      <a16:colId xmlns:a16="http://schemas.microsoft.com/office/drawing/2014/main" val="53819090"/>
                    </a:ext>
                  </a:extLst>
                </a:gridCol>
                <a:gridCol w="2286000">
                  <a:extLst>
                    <a:ext uri="{9D8B030D-6E8A-4147-A177-3AD203B41FA5}">
                      <a16:colId xmlns:a16="http://schemas.microsoft.com/office/drawing/2014/main" val="2638466310"/>
                    </a:ext>
                  </a:extLst>
                </a:gridCol>
              </a:tblGrid>
              <a:tr h="1097280">
                <a:tc rowSpan="4">
                  <a:txBody>
                    <a:bodyPr/>
                    <a:lstStyle/>
                    <a:p>
                      <a:pPr algn="ctr"/>
                      <a:r>
                        <a:rPr lang="en-US" sz="4000" b="1" i="0" dirty="0">
                          <a:latin typeface="Segoe UI Black" panose="020B0A02040204020203" pitchFamily="34" charset="0"/>
                          <a:ea typeface="Segoe UI Black" panose="020B0A02040204020203" pitchFamily="34" charset="0"/>
                          <a:cs typeface="Segoe UI Black" panose="020B0A02040204020203" pitchFamily="34" charset="0"/>
                        </a:rPr>
                        <a:t>Logistic</a:t>
                      </a:r>
                      <a:r>
                        <a:rPr lang="en-US" sz="4000" b="1" i="0" baseline="0" dirty="0">
                          <a:latin typeface="Segoe UI Black" panose="020B0A02040204020203" pitchFamily="34" charset="0"/>
                          <a:ea typeface="Segoe UI Black" panose="020B0A02040204020203" pitchFamily="34" charset="0"/>
                          <a:cs typeface="Segoe UI Black" panose="020B0A02040204020203" pitchFamily="34" charset="0"/>
                        </a:rPr>
                        <a:t> Regression</a:t>
                      </a:r>
                      <a:endParaRPr lang="en-US" sz="54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548640">
                <a:tc vMerge="1">
                  <a:txBody>
                    <a:bodyPr/>
                    <a:lstStyle/>
                    <a:p>
                      <a:endParaRPr lang="en-US" dirty="0"/>
                    </a:p>
                  </a:txBody>
                  <a:tcPr/>
                </a:tc>
                <a:tc>
                  <a:txBody>
                    <a:bodyPr/>
                    <a:lstStyle/>
                    <a:p>
                      <a:pPr algn="ctr"/>
                      <a:r>
                        <a:rPr lang="en-US" sz="3600" dirty="0">
                          <a:latin typeface="Lucida Console" panose="020B0609040504020204" pitchFamily="49" charset="0"/>
                        </a:rPr>
                        <a:t>Default</a:t>
                      </a:r>
                    </a:p>
                  </a:txBody>
                  <a:tcPr anchor="ctr"/>
                </a:tc>
                <a:tc>
                  <a:txBody>
                    <a:bodyPr/>
                    <a:lstStyle/>
                    <a:p>
                      <a:pPr algn="ctr"/>
                      <a:r>
                        <a:rPr lang="en-US" sz="3600" dirty="0">
                          <a:latin typeface="Lucida Console" panose="020B0609040504020204" pitchFamily="49" charset="0"/>
                        </a:rPr>
                        <a:t>.69</a:t>
                      </a:r>
                    </a:p>
                  </a:txBody>
                  <a:tcPr anchor="ctr"/>
                </a:tc>
                <a:tc>
                  <a:txBody>
                    <a:bodyPr/>
                    <a:lstStyle/>
                    <a:p>
                      <a:pPr algn="ctr"/>
                      <a:r>
                        <a:rPr lang="en-US" sz="3600" dirty="0">
                          <a:latin typeface="Lucida Console" panose="020B0609040504020204" pitchFamily="49" charset="0"/>
                        </a:rPr>
                        <a:t>.70</a:t>
                      </a:r>
                    </a:p>
                  </a:txBody>
                  <a:tcPr anchor="ctr"/>
                </a:tc>
                <a:tc>
                  <a:txBody>
                    <a:bodyPr/>
                    <a:lstStyle/>
                    <a:p>
                      <a:pPr algn="ctr"/>
                      <a:r>
                        <a:rPr lang="en-US" sz="3600" dirty="0">
                          <a:latin typeface="Lucida Console" panose="020B0609040504020204" pitchFamily="49" charset="0"/>
                        </a:rPr>
                        <a:t>.69</a:t>
                      </a:r>
                    </a:p>
                  </a:txBody>
                  <a:tcPr anchor="ctr"/>
                </a:tc>
                <a:extLst>
                  <a:ext uri="{0D108BD9-81ED-4DB2-BD59-A6C34878D82A}">
                    <a16:rowId xmlns:a16="http://schemas.microsoft.com/office/drawing/2014/main" val="4097081672"/>
                  </a:ext>
                </a:extLst>
              </a:tr>
              <a:tr h="548640">
                <a:tc vMerge="1">
                  <a:txBody>
                    <a:bodyPr/>
                    <a:lstStyle/>
                    <a:p>
                      <a:pPr algn="ctr"/>
                      <a:endParaRPr lang="en-US" dirty="0"/>
                    </a:p>
                  </a:txBody>
                  <a:tcPr/>
                </a:tc>
                <a:tc>
                  <a:txBody>
                    <a:bodyPr/>
                    <a:lstStyle/>
                    <a:p>
                      <a:pPr algn="ctr"/>
                      <a:r>
                        <a:rPr lang="en-US" sz="3600" dirty="0">
                          <a:latin typeface="Lucida Console" panose="020B0609040504020204" pitchFamily="49" charset="0"/>
                        </a:rPr>
                        <a:t>Fully Paid</a:t>
                      </a:r>
                    </a:p>
                  </a:txBody>
                  <a:tcPr anchor="ctr"/>
                </a:tc>
                <a:tc>
                  <a:txBody>
                    <a:bodyPr/>
                    <a:lstStyle/>
                    <a:p>
                      <a:pPr algn="ctr"/>
                      <a:r>
                        <a:rPr lang="en-US" sz="3600" dirty="0">
                          <a:latin typeface="Lucida Console" panose="020B0609040504020204" pitchFamily="49" charset="0"/>
                        </a:rPr>
                        <a:t>.66</a:t>
                      </a:r>
                    </a:p>
                  </a:txBody>
                  <a:tcPr anchor="ctr"/>
                </a:tc>
                <a:tc>
                  <a:txBody>
                    <a:bodyPr/>
                    <a:lstStyle/>
                    <a:p>
                      <a:pPr algn="ctr"/>
                      <a:r>
                        <a:rPr lang="en-US" sz="3600" dirty="0">
                          <a:latin typeface="Lucida Console" panose="020B0609040504020204" pitchFamily="49" charset="0"/>
                        </a:rPr>
                        <a:t>.64</a:t>
                      </a:r>
                    </a:p>
                  </a:txBody>
                  <a:tcPr anchor="ctr"/>
                </a:tc>
                <a:tc>
                  <a:txBody>
                    <a:bodyPr/>
                    <a:lstStyle/>
                    <a:p>
                      <a:pPr algn="ctr"/>
                      <a:r>
                        <a:rPr lang="en-US" sz="3600" dirty="0">
                          <a:latin typeface="Lucida Console" panose="020B0609040504020204" pitchFamily="49" charset="0"/>
                        </a:rPr>
                        <a:t>.65</a:t>
                      </a:r>
                    </a:p>
                  </a:txBody>
                  <a:tcPr anchor="ctr"/>
                </a:tc>
                <a:extLst>
                  <a:ext uri="{0D108BD9-81ED-4DB2-BD59-A6C34878D82A}">
                    <a16:rowId xmlns:a16="http://schemas.microsoft.com/office/drawing/2014/main" val="685993364"/>
                  </a:ext>
                </a:extLst>
              </a:tr>
              <a:tr h="548640">
                <a:tc vMerge="1">
                  <a:txBody>
                    <a:bodyPr/>
                    <a:lstStyle/>
                    <a:p>
                      <a:endParaRPr lang="en-US" dirty="0"/>
                    </a:p>
                  </a:txBody>
                  <a:tcPr/>
                </a:tc>
                <a:tc>
                  <a:txBody>
                    <a:bodyPr/>
                    <a:lstStyle/>
                    <a:p>
                      <a:pPr algn="ctr"/>
                      <a:r>
                        <a:rPr lang="en-US" sz="3600" dirty="0" err="1">
                          <a:latin typeface="Lucida Console" panose="020B0609040504020204" pitchFamily="49" charset="0"/>
                        </a:rPr>
                        <a:t>Avg</a:t>
                      </a:r>
                      <a:r>
                        <a:rPr lang="en-US" sz="3600" dirty="0">
                          <a:latin typeface="Lucida Console" panose="020B0609040504020204" pitchFamily="49" charset="0"/>
                        </a:rPr>
                        <a:t>/Total</a:t>
                      </a:r>
                    </a:p>
                  </a:txBody>
                  <a:tcPr anchor="ctr"/>
                </a:tc>
                <a:tc>
                  <a:txBody>
                    <a:bodyPr/>
                    <a:lstStyle/>
                    <a:p>
                      <a:pPr algn="ctr"/>
                      <a:r>
                        <a:rPr lang="en-US" sz="3600" dirty="0">
                          <a:latin typeface="Lucida Console" panose="020B0609040504020204" pitchFamily="49" charset="0"/>
                        </a:rPr>
                        <a:t>.67</a:t>
                      </a:r>
                    </a:p>
                  </a:txBody>
                  <a:tcPr anchor="ctr"/>
                </a:tc>
                <a:tc>
                  <a:txBody>
                    <a:bodyPr/>
                    <a:lstStyle/>
                    <a:p>
                      <a:pPr algn="ctr"/>
                      <a:r>
                        <a:rPr lang="en-US" sz="3600" dirty="0">
                          <a:latin typeface="Lucida Console" panose="020B0609040504020204" pitchFamily="49" charset="0"/>
                        </a:rPr>
                        <a:t>.67</a:t>
                      </a:r>
                    </a:p>
                  </a:txBody>
                  <a:tcPr anchor="ctr"/>
                </a:tc>
                <a:tc>
                  <a:txBody>
                    <a:bodyPr/>
                    <a:lstStyle/>
                    <a:p>
                      <a:pPr algn="ctr"/>
                      <a:r>
                        <a:rPr lang="en-US" sz="3600" dirty="0">
                          <a:latin typeface="Lucida Console" panose="020B0609040504020204" pitchFamily="49" charset="0"/>
                        </a:rPr>
                        <a:t>.67</a:t>
                      </a:r>
                    </a:p>
                  </a:txBody>
                  <a:tcPr anchor="ctr"/>
                </a:tc>
                <a:extLst>
                  <a:ext uri="{0D108BD9-81ED-4DB2-BD59-A6C34878D82A}">
                    <a16:rowId xmlns:a16="http://schemas.microsoft.com/office/drawing/2014/main" val="829045705"/>
                  </a:ext>
                </a:extLst>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272174017"/>
              </p:ext>
            </p:extLst>
          </p:nvPr>
        </p:nvGraphicFramePr>
        <p:xfrm>
          <a:off x="13059469" y="15059345"/>
          <a:ext cx="12065330" cy="3017520"/>
        </p:xfrm>
        <a:graphic>
          <a:graphicData uri="http://schemas.openxmlformats.org/drawingml/2006/table">
            <a:tbl>
              <a:tblPr firstRow="1" bandRow="1">
                <a:tableStyleId>{5C22544A-7EE6-4342-B048-85BDC9FD1C3A}</a:tableStyleId>
              </a:tblPr>
              <a:tblGrid>
                <a:gridCol w="1888168">
                  <a:extLst>
                    <a:ext uri="{9D8B030D-6E8A-4147-A177-3AD203B41FA5}">
                      <a16:colId xmlns:a16="http://schemas.microsoft.com/office/drawing/2014/main" val="1942955564"/>
                    </a:ext>
                  </a:extLst>
                </a:gridCol>
                <a:gridCol w="3096529">
                  <a:extLst>
                    <a:ext uri="{9D8B030D-6E8A-4147-A177-3AD203B41FA5}">
                      <a16:colId xmlns:a16="http://schemas.microsoft.com/office/drawing/2014/main" val="3586253874"/>
                    </a:ext>
                  </a:extLst>
                </a:gridCol>
                <a:gridCol w="2360211">
                  <a:extLst>
                    <a:ext uri="{9D8B030D-6E8A-4147-A177-3AD203B41FA5}">
                      <a16:colId xmlns:a16="http://schemas.microsoft.com/office/drawing/2014/main" val="3291836176"/>
                    </a:ext>
                  </a:extLst>
                </a:gridCol>
                <a:gridCol w="2360211">
                  <a:extLst>
                    <a:ext uri="{9D8B030D-6E8A-4147-A177-3AD203B41FA5}">
                      <a16:colId xmlns:a16="http://schemas.microsoft.com/office/drawing/2014/main" val="53819090"/>
                    </a:ext>
                  </a:extLst>
                </a:gridCol>
                <a:gridCol w="2360211">
                  <a:extLst>
                    <a:ext uri="{9D8B030D-6E8A-4147-A177-3AD203B41FA5}">
                      <a16:colId xmlns:a16="http://schemas.microsoft.com/office/drawing/2014/main" val="2638466310"/>
                    </a:ext>
                  </a:extLst>
                </a:gridCol>
              </a:tblGrid>
              <a:tr h="1097280">
                <a:tc rowSpan="4">
                  <a:txBody>
                    <a:bodyPr/>
                    <a:lstStyle/>
                    <a:p>
                      <a:pPr algn="ctr"/>
                      <a:r>
                        <a:rPr lang="en-US" sz="4800" b="1" i="0" dirty="0">
                          <a:latin typeface="Segoe UI Black" panose="020B0A02040204020203" pitchFamily="34" charset="0"/>
                          <a:ea typeface="Segoe UI Black" panose="020B0A02040204020203" pitchFamily="34" charset="0"/>
                          <a:cs typeface="Segoe UI Black" panose="020B0A02040204020203" pitchFamily="34" charset="0"/>
                        </a:rPr>
                        <a:t>SVM</a:t>
                      </a:r>
                      <a:endParaRPr lang="en-US" sz="66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wordArtVert"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28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548640">
                <a:tc vMerge="1">
                  <a:txBody>
                    <a:bodyPr/>
                    <a:lstStyle/>
                    <a:p>
                      <a:endParaRPr lang="en-US" dirty="0"/>
                    </a:p>
                  </a:txBody>
                  <a:tcPr/>
                </a:tc>
                <a:tc>
                  <a:txBody>
                    <a:bodyPr/>
                    <a:lstStyle/>
                    <a:p>
                      <a:pPr algn="ctr"/>
                      <a:r>
                        <a:rPr lang="en-US" sz="3600" dirty="0">
                          <a:latin typeface="Lucida Console" panose="020B0609040504020204" pitchFamily="49" charset="0"/>
                        </a:rPr>
                        <a:t>Default</a:t>
                      </a:r>
                    </a:p>
                  </a:txBody>
                  <a:tcPr anchor="ctr"/>
                </a:tc>
                <a:tc>
                  <a:txBody>
                    <a:bodyPr/>
                    <a:lstStyle/>
                    <a:p>
                      <a:pPr algn="ctr"/>
                      <a:r>
                        <a:rPr lang="en-US" sz="3600" dirty="0">
                          <a:latin typeface="Lucida Console" panose="020B0609040504020204" pitchFamily="49" charset="0"/>
                        </a:rPr>
                        <a:t>.56</a:t>
                      </a:r>
                    </a:p>
                  </a:txBody>
                  <a:tcPr anchor="ctr"/>
                </a:tc>
                <a:tc>
                  <a:txBody>
                    <a:bodyPr/>
                    <a:lstStyle/>
                    <a:p>
                      <a:pPr algn="ctr"/>
                      <a:r>
                        <a:rPr lang="en-US" sz="3600" dirty="0">
                          <a:latin typeface="Lucida Console" panose="020B0609040504020204" pitchFamily="49" charset="0"/>
                        </a:rPr>
                        <a:t>.90</a:t>
                      </a:r>
                    </a:p>
                  </a:txBody>
                  <a:tcPr anchor="ctr"/>
                </a:tc>
                <a:tc>
                  <a:txBody>
                    <a:bodyPr/>
                    <a:lstStyle/>
                    <a:p>
                      <a:pPr algn="ctr"/>
                      <a:r>
                        <a:rPr lang="en-US" sz="3600" dirty="0">
                          <a:latin typeface="Lucida Console" panose="020B0609040504020204" pitchFamily="49" charset="0"/>
                        </a:rPr>
                        <a:t>.69</a:t>
                      </a:r>
                    </a:p>
                  </a:txBody>
                  <a:tcPr anchor="ctr"/>
                </a:tc>
                <a:extLst>
                  <a:ext uri="{0D108BD9-81ED-4DB2-BD59-A6C34878D82A}">
                    <a16:rowId xmlns:a16="http://schemas.microsoft.com/office/drawing/2014/main" val="4097081672"/>
                  </a:ext>
                </a:extLst>
              </a:tr>
              <a:tr h="548640">
                <a:tc vMerge="1">
                  <a:txBody>
                    <a:bodyPr/>
                    <a:lstStyle/>
                    <a:p>
                      <a:pPr algn="ctr"/>
                      <a:endParaRPr lang="en-US" dirty="0"/>
                    </a:p>
                  </a:txBody>
                  <a:tcPr/>
                </a:tc>
                <a:tc>
                  <a:txBody>
                    <a:bodyPr/>
                    <a:lstStyle/>
                    <a:p>
                      <a:pPr algn="ctr"/>
                      <a:r>
                        <a:rPr lang="en-US" sz="3600" dirty="0">
                          <a:latin typeface="Lucida Console" panose="020B0609040504020204" pitchFamily="49" charset="0"/>
                        </a:rPr>
                        <a:t>Fully Paid</a:t>
                      </a:r>
                    </a:p>
                  </a:txBody>
                  <a:tcPr anchor="ctr"/>
                </a:tc>
                <a:tc>
                  <a:txBody>
                    <a:bodyPr/>
                    <a:lstStyle/>
                    <a:p>
                      <a:pPr algn="ctr"/>
                      <a:r>
                        <a:rPr lang="en-US" sz="3600" dirty="0">
                          <a:latin typeface="Lucida Console" panose="020B0609040504020204" pitchFamily="49" charset="0"/>
                        </a:rPr>
                        <a:t>.67</a:t>
                      </a:r>
                    </a:p>
                  </a:txBody>
                  <a:tcPr anchor="ctr"/>
                </a:tc>
                <a:tc>
                  <a:txBody>
                    <a:bodyPr/>
                    <a:lstStyle/>
                    <a:p>
                      <a:pPr algn="ctr"/>
                      <a:r>
                        <a:rPr lang="en-US" sz="3600" dirty="0">
                          <a:latin typeface="Lucida Console" panose="020B0609040504020204" pitchFamily="49" charset="0"/>
                        </a:rPr>
                        <a:t>.22</a:t>
                      </a:r>
                    </a:p>
                  </a:txBody>
                  <a:tcPr anchor="ctr"/>
                </a:tc>
                <a:tc>
                  <a:txBody>
                    <a:bodyPr/>
                    <a:lstStyle/>
                    <a:p>
                      <a:pPr algn="ctr"/>
                      <a:r>
                        <a:rPr lang="en-US" sz="3600" dirty="0">
                          <a:latin typeface="Lucida Console" panose="020B0609040504020204" pitchFamily="49" charset="0"/>
                        </a:rPr>
                        <a:t>.33</a:t>
                      </a:r>
                    </a:p>
                  </a:txBody>
                  <a:tcPr anchor="ctr"/>
                </a:tc>
                <a:extLst>
                  <a:ext uri="{0D108BD9-81ED-4DB2-BD59-A6C34878D82A}">
                    <a16:rowId xmlns:a16="http://schemas.microsoft.com/office/drawing/2014/main" val="685993364"/>
                  </a:ext>
                </a:extLst>
              </a:tr>
              <a:tr h="548640">
                <a:tc vMerge="1">
                  <a:txBody>
                    <a:bodyPr/>
                    <a:lstStyle/>
                    <a:p>
                      <a:endParaRPr lang="en-US" dirty="0"/>
                    </a:p>
                  </a:txBody>
                  <a:tcPr/>
                </a:tc>
                <a:tc>
                  <a:txBody>
                    <a:bodyPr/>
                    <a:lstStyle/>
                    <a:p>
                      <a:pPr algn="ctr"/>
                      <a:r>
                        <a:rPr lang="en-US" sz="3600" dirty="0" err="1">
                          <a:latin typeface="Lucida Console" panose="020B0609040504020204" pitchFamily="49" charset="0"/>
                        </a:rPr>
                        <a:t>Avg</a:t>
                      </a:r>
                      <a:r>
                        <a:rPr lang="en-US" sz="3600" dirty="0">
                          <a:latin typeface="Lucida Console" panose="020B0609040504020204" pitchFamily="49" charset="0"/>
                        </a:rPr>
                        <a:t>/Total</a:t>
                      </a:r>
                    </a:p>
                  </a:txBody>
                  <a:tcPr anchor="ctr"/>
                </a:tc>
                <a:tc>
                  <a:txBody>
                    <a:bodyPr/>
                    <a:lstStyle/>
                    <a:p>
                      <a:pPr algn="ctr"/>
                      <a:r>
                        <a:rPr lang="en-US" sz="3600" dirty="0">
                          <a:latin typeface="Lucida Console" panose="020B0609040504020204" pitchFamily="49" charset="0"/>
                        </a:rPr>
                        <a:t>.61</a:t>
                      </a:r>
                    </a:p>
                  </a:txBody>
                  <a:tcPr anchor="ctr"/>
                </a:tc>
                <a:tc>
                  <a:txBody>
                    <a:bodyPr/>
                    <a:lstStyle/>
                    <a:p>
                      <a:pPr algn="ctr"/>
                      <a:r>
                        <a:rPr lang="en-US" sz="3600" dirty="0">
                          <a:latin typeface="Lucida Console" panose="020B0609040504020204" pitchFamily="49" charset="0"/>
                        </a:rPr>
                        <a:t>.58</a:t>
                      </a:r>
                    </a:p>
                  </a:txBody>
                  <a:tcPr anchor="ctr"/>
                </a:tc>
                <a:tc>
                  <a:txBody>
                    <a:bodyPr/>
                    <a:lstStyle/>
                    <a:p>
                      <a:pPr algn="ctr"/>
                      <a:r>
                        <a:rPr lang="en-US" sz="3600" dirty="0">
                          <a:latin typeface="Lucida Console" panose="020B0609040504020204" pitchFamily="49" charset="0"/>
                        </a:rPr>
                        <a:t>.52</a:t>
                      </a:r>
                    </a:p>
                  </a:txBody>
                  <a:tcPr anchor="ctr"/>
                </a:tc>
                <a:extLst>
                  <a:ext uri="{0D108BD9-81ED-4DB2-BD59-A6C34878D82A}">
                    <a16:rowId xmlns:a16="http://schemas.microsoft.com/office/drawing/2014/main" val="829045705"/>
                  </a:ext>
                </a:extLst>
              </a:tr>
            </a:tbl>
          </a:graphicData>
        </a:graphic>
      </p:graphicFrame>
      <p:sp>
        <p:nvSpPr>
          <p:cNvPr id="67" name="Title 1"/>
          <p:cNvSpPr txBox="1">
            <a:spLocks/>
          </p:cNvSpPr>
          <p:nvPr/>
        </p:nvSpPr>
        <p:spPr>
          <a:xfrm>
            <a:off x="29494029" y="3575726"/>
            <a:ext cx="5141026" cy="898512"/>
          </a:xfrm>
          <a:prstGeom prst="rect">
            <a:avLst/>
          </a:prstGeom>
          <a:ln w="57150">
            <a:solidFill>
              <a:srgbClr val="002152"/>
            </a:solidFill>
          </a:ln>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59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Model Results</a:t>
            </a:r>
          </a:p>
        </p:txBody>
      </p:sp>
      <p:sp>
        <p:nvSpPr>
          <p:cNvPr id="68" name="Title 1"/>
          <p:cNvSpPr txBox="1">
            <a:spLocks/>
          </p:cNvSpPr>
          <p:nvPr/>
        </p:nvSpPr>
        <p:spPr>
          <a:xfrm>
            <a:off x="2240263" y="7623438"/>
            <a:ext cx="3966912" cy="935658"/>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40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Loan Attributes</a:t>
            </a:r>
          </a:p>
        </p:txBody>
      </p:sp>
      <p:sp>
        <p:nvSpPr>
          <p:cNvPr id="22" name="Rectangle 21"/>
          <p:cNvSpPr/>
          <p:nvPr/>
        </p:nvSpPr>
        <p:spPr>
          <a:xfrm>
            <a:off x="6405249" y="21826388"/>
            <a:ext cx="5768952" cy="369332"/>
          </a:xfrm>
          <a:prstGeom prst="rect">
            <a:avLst/>
          </a:prstGeom>
        </p:spPr>
        <p:txBody>
          <a:bodyPr wrap="none">
            <a:spAutoFit/>
          </a:bodyPr>
          <a:lstStyle/>
          <a:p>
            <a:r>
              <a:rPr lang="en-US" dirty="0"/>
              <a:t>https://www.kaggle.com/wendykan/lending-club-loan-data</a:t>
            </a:r>
          </a:p>
        </p:txBody>
      </p:sp>
      <p:sp>
        <p:nvSpPr>
          <p:cNvPr id="69" name="Title 1"/>
          <p:cNvSpPr txBox="1">
            <a:spLocks/>
          </p:cNvSpPr>
          <p:nvPr/>
        </p:nvSpPr>
        <p:spPr>
          <a:xfrm>
            <a:off x="3655792" y="17184288"/>
            <a:ext cx="5633933" cy="655113"/>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28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Distribution of Continuous Features</a:t>
            </a:r>
          </a:p>
        </p:txBody>
      </p:sp>
      <p:sp>
        <p:nvSpPr>
          <p:cNvPr id="37" name="Title 1"/>
          <p:cNvSpPr txBox="1">
            <a:spLocks/>
          </p:cNvSpPr>
          <p:nvPr/>
        </p:nvSpPr>
        <p:spPr>
          <a:xfrm>
            <a:off x="7971424" y="1830953"/>
            <a:ext cx="4491900" cy="847561"/>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r>
              <a:rPr lang="en-US" sz="40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887,380 </a:t>
            </a:r>
            <a:r>
              <a:rPr lang="en-US" sz="4000"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Total Loans</a:t>
            </a:r>
          </a:p>
        </p:txBody>
      </p:sp>
      <p:sp>
        <p:nvSpPr>
          <p:cNvPr id="41" name="Title 1"/>
          <p:cNvSpPr txBox="1">
            <a:spLocks/>
          </p:cNvSpPr>
          <p:nvPr/>
        </p:nvSpPr>
        <p:spPr>
          <a:xfrm>
            <a:off x="9542156" y="921584"/>
            <a:ext cx="1655491" cy="976681"/>
          </a:xfrm>
          <a:prstGeom prst="rect">
            <a:avLst/>
          </a:prstGeom>
          <a:ln w="57150">
            <a:solidFill>
              <a:srgbClr val="002152"/>
            </a:solidFill>
          </a:ln>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54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Data</a:t>
            </a:r>
            <a:endParaRPr lang="en-US" sz="66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endParaRPr>
          </a:p>
        </p:txBody>
      </p:sp>
      <p:sp>
        <p:nvSpPr>
          <p:cNvPr id="42" name="Title 1"/>
          <p:cNvSpPr txBox="1">
            <a:spLocks/>
          </p:cNvSpPr>
          <p:nvPr/>
        </p:nvSpPr>
        <p:spPr>
          <a:xfrm>
            <a:off x="4451934" y="4590591"/>
            <a:ext cx="2652185" cy="1633214"/>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40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254,189</a:t>
            </a:r>
          </a:p>
          <a:p>
            <a:pPr algn="ctr"/>
            <a:r>
              <a:rPr lang="en-US" sz="4000"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Completed Loans</a:t>
            </a:r>
          </a:p>
        </p:txBody>
      </p:sp>
      <p:grpSp>
        <p:nvGrpSpPr>
          <p:cNvPr id="9" name="Group 8"/>
          <p:cNvGrpSpPr/>
          <p:nvPr/>
        </p:nvGrpSpPr>
        <p:grpSpPr>
          <a:xfrm>
            <a:off x="7546188" y="7854693"/>
            <a:ext cx="5019279" cy="4253545"/>
            <a:chOff x="6677570" y="11341681"/>
            <a:chExt cx="5019279" cy="4253545"/>
          </a:xfrm>
        </p:grpSpPr>
        <p:pic>
          <p:nvPicPr>
            <p:cNvPr id="8" name="Picture 7"/>
            <p:cNvPicPr>
              <a:picLocks noChangeAspect="1"/>
            </p:cNvPicPr>
            <p:nvPr/>
          </p:nvPicPr>
          <p:blipFill>
            <a:blip r:embed="rId12"/>
            <a:stretch>
              <a:fillRect/>
            </a:stretch>
          </p:blipFill>
          <p:spPr>
            <a:xfrm>
              <a:off x="7094494" y="11894646"/>
              <a:ext cx="4185432" cy="3700580"/>
            </a:xfrm>
            <a:prstGeom prst="rect">
              <a:avLst/>
            </a:prstGeom>
            <a:ln w="38100">
              <a:solidFill>
                <a:srgbClr val="002152"/>
              </a:solidFill>
            </a:ln>
            <a:effectLst>
              <a:outerShdw blurRad="88900" dist="76200" dir="2700000" algn="tl" rotWithShape="0">
                <a:prstClr val="black">
                  <a:alpha val="70000"/>
                </a:prstClr>
              </a:outerShdw>
            </a:effectLst>
            <a:scene3d>
              <a:camera prst="orthographicFront"/>
              <a:lightRig rig="threePt" dir="t"/>
            </a:scene3d>
            <a:sp3d/>
          </p:spPr>
        </p:pic>
        <p:sp>
          <p:nvSpPr>
            <p:cNvPr id="45" name="Title 1"/>
            <p:cNvSpPr txBox="1">
              <a:spLocks/>
            </p:cNvSpPr>
            <p:nvPr/>
          </p:nvSpPr>
          <p:spPr>
            <a:xfrm>
              <a:off x="6677570" y="11341681"/>
              <a:ext cx="5019279" cy="554158"/>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28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Relative Symmetric Uncertainty</a:t>
              </a:r>
            </a:p>
          </p:txBody>
        </p:sp>
      </p:grpSp>
      <p:pic>
        <p:nvPicPr>
          <p:cNvPr id="2" name="Picture 1"/>
          <p:cNvPicPr>
            <a:picLocks noChangeAspect="1"/>
          </p:cNvPicPr>
          <p:nvPr/>
        </p:nvPicPr>
        <p:blipFill>
          <a:blip r:embed="rId13"/>
          <a:stretch>
            <a:fillRect/>
          </a:stretch>
        </p:blipFill>
        <p:spPr>
          <a:xfrm>
            <a:off x="7585280" y="3637425"/>
            <a:ext cx="4878140" cy="3539547"/>
          </a:xfrm>
          <a:prstGeom prst="rect">
            <a:avLst/>
          </a:prstGeom>
          <a:ln w="38100">
            <a:solidFill>
              <a:srgbClr val="002152"/>
            </a:solidFill>
          </a:ln>
          <a:effectLst>
            <a:outerShdw blurRad="88900" dist="76200" dir="2700000" algn="tl" rotWithShape="0">
              <a:prstClr val="black">
                <a:alpha val="70000"/>
              </a:prstClr>
            </a:outerShdw>
          </a:effectLst>
          <a:scene3d>
            <a:camera prst="orthographicFront"/>
            <a:lightRig rig="threePt" dir="t"/>
          </a:scene3d>
          <a:sp3d/>
        </p:spPr>
      </p:pic>
      <p:sp>
        <p:nvSpPr>
          <p:cNvPr id="47" name="Title 1"/>
          <p:cNvSpPr txBox="1">
            <a:spLocks/>
          </p:cNvSpPr>
          <p:nvPr/>
        </p:nvSpPr>
        <p:spPr>
          <a:xfrm>
            <a:off x="8946336" y="2498454"/>
            <a:ext cx="2847129" cy="565683"/>
          </a:xfrm>
          <a:prstGeom prst="rect">
            <a:avLst/>
          </a:prstGeom>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2400"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Including current loans in progress</a:t>
            </a:r>
          </a:p>
        </p:txBody>
      </p:sp>
      <p:cxnSp>
        <p:nvCxnSpPr>
          <p:cNvPr id="15" name="Straight Connector 14"/>
          <p:cNvCxnSpPr/>
          <p:nvPr/>
        </p:nvCxnSpPr>
        <p:spPr>
          <a:xfrm>
            <a:off x="6075680" y="8118806"/>
            <a:ext cx="1470508" cy="0"/>
          </a:xfrm>
          <a:prstGeom prst="line">
            <a:avLst/>
          </a:prstGeom>
          <a:ln w="38100">
            <a:solidFill>
              <a:srgbClr val="002857"/>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4"/>
          <a:stretch>
            <a:fillRect/>
          </a:stretch>
        </p:blipFill>
        <p:spPr>
          <a:xfrm>
            <a:off x="39561527" y="13052728"/>
            <a:ext cx="3471886" cy="2904649"/>
          </a:xfrm>
          <a:prstGeom prst="rect">
            <a:avLst/>
          </a:prstGeom>
          <a:solidFill>
            <a:schemeClr val="bg1"/>
          </a:solidFill>
          <a:ln w="44450">
            <a:solidFill>
              <a:srgbClr val="002152"/>
            </a:solidFill>
          </a:ln>
          <a:effectLst>
            <a:outerShdw blurRad="50800" dist="38100" dir="2700000" algn="tl" rotWithShape="0">
              <a:prstClr val="black">
                <a:alpha val="40000"/>
              </a:prstClr>
            </a:outerShdw>
          </a:effectLst>
        </p:spPr>
      </p:pic>
      <p:graphicFrame>
        <p:nvGraphicFramePr>
          <p:cNvPr id="48" name="Table 47"/>
          <p:cNvGraphicFramePr>
            <a:graphicFrameLocks noGrp="1"/>
          </p:cNvGraphicFramePr>
          <p:nvPr>
            <p:extLst>
              <p:ext uri="{D42A27DB-BD31-4B8C-83A1-F6EECF244321}">
                <p14:modId xmlns:p14="http://schemas.microsoft.com/office/powerpoint/2010/main" val="1132607421"/>
              </p:ext>
            </p:extLst>
          </p:nvPr>
        </p:nvGraphicFramePr>
        <p:xfrm>
          <a:off x="26259181" y="5264124"/>
          <a:ext cx="11405972" cy="5041324"/>
        </p:xfrm>
        <a:graphic>
          <a:graphicData uri="http://schemas.openxmlformats.org/drawingml/2006/table">
            <a:tbl>
              <a:tblPr firstRow="1" bandRow="1">
                <a:tableStyleId>{5C22544A-7EE6-4342-B048-85BDC9FD1C3A}</a:tableStyleId>
              </a:tblPr>
              <a:tblGrid>
                <a:gridCol w="1164692">
                  <a:extLst>
                    <a:ext uri="{9D8B030D-6E8A-4147-A177-3AD203B41FA5}">
                      <a16:colId xmlns:a16="http://schemas.microsoft.com/office/drawing/2014/main" val="1942955564"/>
                    </a:ext>
                  </a:extLst>
                </a:gridCol>
                <a:gridCol w="1828800">
                  <a:extLst>
                    <a:ext uri="{9D8B030D-6E8A-4147-A177-3AD203B41FA5}">
                      <a16:colId xmlns:a16="http://schemas.microsoft.com/office/drawing/2014/main" val="1283895409"/>
                    </a:ext>
                  </a:extLst>
                </a:gridCol>
                <a:gridCol w="2103120">
                  <a:extLst>
                    <a:ext uri="{9D8B030D-6E8A-4147-A177-3AD203B41FA5}">
                      <a16:colId xmlns:a16="http://schemas.microsoft.com/office/drawing/2014/main" val="3586253874"/>
                    </a:ext>
                  </a:extLst>
                </a:gridCol>
                <a:gridCol w="2103120">
                  <a:extLst>
                    <a:ext uri="{9D8B030D-6E8A-4147-A177-3AD203B41FA5}">
                      <a16:colId xmlns:a16="http://schemas.microsoft.com/office/drawing/2014/main" val="3291836176"/>
                    </a:ext>
                  </a:extLst>
                </a:gridCol>
                <a:gridCol w="2103120">
                  <a:extLst>
                    <a:ext uri="{9D8B030D-6E8A-4147-A177-3AD203B41FA5}">
                      <a16:colId xmlns:a16="http://schemas.microsoft.com/office/drawing/2014/main" val="53819090"/>
                    </a:ext>
                  </a:extLst>
                </a:gridCol>
                <a:gridCol w="2103120">
                  <a:extLst>
                    <a:ext uri="{9D8B030D-6E8A-4147-A177-3AD203B41FA5}">
                      <a16:colId xmlns:a16="http://schemas.microsoft.com/office/drawing/2014/main" val="2638466310"/>
                    </a:ext>
                  </a:extLst>
                </a:gridCol>
              </a:tblGrid>
              <a:tr h="822960">
                <a:tc rowSpan="7">
                  <a:txBody>
                    <a:bodyPr/>
                    <a:lstStyle/>
                    <a:p>
                      <a:pPr algn="ctr"/>
                      <a:r>
                        <a:rPr lang="en-US" sz="4800" b="1" i="0" dirty="0">
                          <a:latin typeface="Segoe UI Black" panose="020B0A02040204020203" pitchFamily="34" charset="0"/>
                          <a:ea typeface="Segoe UI Black" panose="020B0A02040204020203" pitchFamily="34" charset="0"/>
                          <a:cs typeface="Segoe UI Black" panose="020B0A02040204020203" pitchFamily="34" charset="0"/>
                        </a:rPr>
                        <a:t>Naïve Bayes</a:t>
                      </a:r>
                      <a:endParaRPr lang="en-US" sz="66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endParaRPr lang="en-US" sz="24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2400" dirty="0">
                          <a:latin typeface="Segoe UI Black" panose="020B0A02040204020203" pitchFamily="34" charset="0"/>
                          <a:ea typeface="Segoe UI Black" panose="020B0A02040204020203" pitchFamily="34" charset="0"/>
                          <a:cs typeface="Segoe UI Black" panose="020B0A02040204020203" pitchFamily="34" charset="0"/>
                        </a:rPr>
                        <a:t>Loan Status Class</a:t>
                      </a:r>
                    </a:p>
                  </a:txBody>
                  <a:tcPr anchor="ctr">
                    <a:solidFill>
                      <a:srgbClr val="002152"/>
                    </a:solidFill>
                  </a:tcPr>
                </a:tc>
                <a:tc>
                  <a:txBody>
                    <a:bodyPr/>
                    <a:lstStyle/>
                    <a:p>
                      <a:pPr algn="ctr"/>
                      <a:r>
                        <a:rPr lang="en-US" sz="2400" dirty="0">
                          <a:latin typeface="Segoe UI Black" panose="020B0A02040204020203" pitchFamily="34" charset="0"/>
                          <a:ea typeface="Segoe UI Black" panose="020B0A02040204020203" pitchFamily="34" charset="0"/>
                          <a:cs typeface="Segoe UI Black" panose="020B0A02040204020203" pitchFamily="34" charset="0"/>
                        </a:rPr>
                        <a:t>Precision</a:t>
                      </a:r>
                    </a:p>
                  </a:txBody>
                  <a:tcPr anchor="ctr">
                    <a:solidFill>
                      <a:srgbClr val="002152"/>
                    </a:solidFill>
                  </a:tcPr>
                </a:tc>
                <a:tc>
                  <a:txBody>
                    <a:bodyPr/>
                    <a:lstStyle/>
                    <a:p>
                      <a:pPr algn="ctr"/>
                      <a:r>
                        <a:rPr lang="en-US" sz="2400" dirty="0">
                          <a:latin typeface="Segoe UI Black" panose="020B0A02040204020203" pitchFamily="34" charset="0"/>
                          <a:ea typeface="Segoe UI Black" panose="020B0A02040204020203" pitchFamily="34" charset="0"/>
                          <a:cs typeface="Segoe UI Black" panose="020B0A02040204020203" pitchFamily="34" charset="0"/>
                        </a:rPr>
                        <a:t>Recall</a:t>
                      </a:r>
                    </a:p>
                  </a:txBody>
                  <a:tcPr anchor="ctr">
                    <a:solidFill>
                      <a:srgbClr val="002152"/>
                    </a:solidFill>
                  </a:tcPr>
                </a:tc>
                <a:tc>
                  <a:txBody>
                    <a:bodyPr/>
                    <a:lstStyle/>
                    <a:p>
                      <a:pPr algn="ctr"/>
                      <a:r>
                        <a:rPr lang="en-US" sz="2400" dirty="0">
                          <a:latin typeface="Segoe UI Black" panose="020B0A02040204020203" pitchFamily="34" charset="0"/>
                          <a:ea typeface="Segoe UI Black" panose="020B0A02040204020203" pitchFamily="34" charset="0"/>
                          <a:cs typeface="Segoe UI Black" panose="020B0A02040204020203" pitchFamily="34" charset="0"/>
                        </a:rPr>
                        <a:t>F1</a:t>
                      </a:r>
                    </a:p>
                  </a:txBody>
                  <a:tcPr anchor="ctr">
                    <a:solidFill>
                      <a:srgbClr val="002152"/>
                    </a:solidFill>
                  </a:tcPr>
                </a:tc>
                <a:extLst>
                  <a:ext uri="{0D108BD9-81ED-4DB2-BD59-A6C34878D82A}">
                    <a16:rowId xmlns:a16="http://schemas.microsoft.com/office/drawing/2014/main" val="1781520017"/>
                  </a:ext>
                </a:extLst>
              </a:tr>
              <a:tr h="612631">
                <a:tc vMerge="1">
                  <a:txBody>
                    <a:bodyPr/>
                    <a:lstStyle/>
                    <a:p>
                      <a:endParaRPr lang="en-US" dirty="0"/>
                    </a:p>
                  </a:txBody>
                  <a:tcPr/>
                </a:tc>
                <a:tc rowSpan="3">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Balanced Classes </a:t>
                      </a:r>
                      <a:r>
                        <a:rPr kumimoji="0" lang="en-US" sz="16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r>
                        <a:rPr kumimoji="0" lang="en-US" sz="1600" b="1" i="0" u="none" strike="noStrike" kern="1200" cap="none" spc="0" normalizeH="0" baseline="0" noProof="0" dirty="0" err="1">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Undersampling</a:t>
                      </a:r>
                      <a:r>
                        <a:rPr kumimoji="0" lang="en-US" sz="16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endParaRPr kumimoji="0" lang="en-US" sz="24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a:txBody>
                    <a:bodyPr/>
                    <a:lstStyle/>
                    <a:p>
                      <a:pPr algn="ctr"/>
                      <a:r>
                        <a:rPr lang="en-US" sz="2600" dirty="0">
                          <a:latin typeface="Lucida Console" panose="020B0609040504020204" pitchFamily="49" charset="0"/>
                        </a:rPr>
                        <a:t>Default</a:t>
                      </a:r>
                    </a:p>
                  </a:txBody>
                  <a:tcPr anchor="ctr"/>
                </a:tc>
                <a:tc>
                  <a:txBody>
                    <a:bodyPr/>
                    <a:lstStyle/>
                    <a:p>
                      <a:pPr algn="ctr"/>
                      <a:r>
                        <a:rPr lang="en-US" sz="2800" dirty="0">
                          <a:latin typeface="Lucida Console" panose="020B0609040504020204" pitchFamily="49" charset="0"/>
                        </a:rPr>
                        <a:t>.29</a:t>
                      </a:r>
                    </a:p>
                  </a:txBody>
                  <a:tcPr anchor="ctr"/>
                </a:tc>
                <a:tc>
                  <a:txBody>
                    <a:bodyPr/>
                    <a:lstStyle/>
                    <a:p>
                      <a:pPr algn="ctr"/>
                      <a:r>
                        <a:rPr lang="en-US" sz="2800" b="1" dirty="0">
                          <a:latin typeface="Lucida Console" panose="020B0609040504020204" pitchFamily="49" charset="0"/>
                        </a:rPr>
                        <a:t>.61</a:t>
                      </a:r>
                    </a:p>
                  </a:txBody>
                  <a:tcPr anchor="ctr"/>
                </a:tc>
                <a:tc>
                  <a:txBody>
                    <a:bodyPr/>
                    <a:lstStyle/>
                    <a:p>
                      <a:pPr algn="ctr"/>
                      <a:r>
                        <a:rPr lang="en-US" sz="2800" dirty="0">
                          <a:latin typeface="Lucida Console" panose="020B0609040504020204" pitchFamily="49" charset="0"/>
                        </a:rPr>
                        <a:t>.39</a:t>
                      </a:r>
                    </a:p>
                  </a:txBody>
                  <a:tcPr anchor="ctr"/>
                </a:tc>
                <a:extLst>
                  <a:ext uri="{0D108BD9-81ED-4DB2-BD59-A6C34878D82A}">
                    <a16:rowId xmlns:a16="http://schemas.microsoft.com/office/drawing/2014/main" val="4097081672"/>
                  </a:ext>
                </a:extLst>
              </a:tr>
              <a:tr h="612631">
                <a:tc vMerge="1">
                  <a:txBody>
                    <a:bodyPr/>
                    <a:lstStyle/>
                    <a:p>
                      <a:pPr algn="ctr"/>
                      <a:endParaRPr lang="en-US" dirty="0"/>
                    </a:p>
                  </a:txBody>
                  <a:tcPr/>
                </a:tc>
                <a:tc vMerge="1">
                  <a:txBody>
                    <a:bodyPr/>
                    <a:lstStyle/>
                    <a:p>
                      <a:endParaRPr lang="en-US"/>
                    </a:p>
                  </a:txBody>
                  <a:tcPr/>
                </a:tc>
                <a:tc>
                  <a:txBody>
                    <a:bodyPr/>
                    <a:lstStyle/>
                    <a:p>
                      <a:pPr algn="ctr"/>
                      <a:r>
                        <a:rPr lang="en-US" sz="2600" dirty="0">
                          <a:latin typeface="Lucida Console" panose="020B0609040504020204" pitchFamily="49" charset="0"/>
                        </a:rPr>
                        <a:t>Fully Paid</a:t>
                      </a:r>
                    </a:p>
                  </a:txBody>
                  <a:tcPr anchor="ctr"/>
                </a:tc>
                <a:tc>
                  <a:txBody>
                    <a:bodyPr/>
                    <a:lstStyle/>
                    <a:p>
                      <a:pPr algn="ctr"/>
                      <a:r>
                        <a:rPr lang="en-US" sz="2800" dirty="0">
                          <a:latin typeface="Lucida Console" panose="020B0609040504020204" pitchFamily="49" charset="0"/>
                        </a:rPr>
                        <a:t>.89</a:t>
                      </a:r>
                    </a:p>
                  </a:txBody>
                  <a:tcPr anchor="ctr"/>
                </a:tc>
                <a:tc>
                  <a:txBody>
                    <a:bodyPr/>
                    <a:lstStyle/>
                    <a:p>
                      <a:pPr algn="ctr"/>
                      <a:r>
                        <a:rPr lang="en-US" sz="2800" dirty="0">
                          <a:latin typeface="Lucida Console" panose="020B0609040504020204" pitchFamily="49" charset="0"/>
                        </a:rPr>
                        <a:t>.67</a:t>
                      </a:r>
                    </a:p>
                  </a:txBody>
                  <a:tcPr anchor="ctr"/>
                </a:tc>
                <a:tc>
                  <a:txBody>
                    <a:bodyPr/>
                    <a:lstStyle/>
                    <a:p>
                      <a:pPr algn="ctr"/>
                      <a:r>
                        <a:rPr lang="en-US" sz="2800" dirty="0">
                          <a:latin typeface="Lucida Console" panose="020B0609040504020204" pitchFamily="49" charset="0"/>
                        </a:rPr>
                        <a:t>.76</a:t>
                      </a:r>
                    </a:p>
                  </a:txBody>
                  <a:tcPr anchor="ctr"/>
                </a:tc>
                <a:extLst>
                  <a:ext uri="{0D108BD9-81ED-4DB2-BD59-A6C34878D82A}">
                    <a16:rowId xmlns:a16="http://schemas.microsoft.com/office/drawing/2014/main" val="685993364"/>
                  </a:ext>
                </a:extLst>
              </a:tr>
              <a:tr h="612631">
                <a:tc vMerge="1">
                  <a:txBody>
                    <a:bodyPr/>
                    <a:lstStyle/>
                    <a:p>
                      <a:endParaRPr lang="en-US" dirty="0"/>
                    </a:p>
                  </a:txBody>
                  <a:tcPr/>
                </a:tc>
                <a:tc vMerge="1">
                  <a:txBody>
                    <a:bodyPr/>
                    <a:lstStyle/>
                    <a:p>
                      <a:endParaRPr lang="en-US"/>
                    </a:p>
                  </a:txBody>
                  <a:tcPr/>
                </a:tc>
                <a:tc>
                  <a:txBody>
                    <a:bodyPr/>
                    <a:lstStyle/>
                    <a:p>
                      <a:pPr algn="ctr"/>
                      <a:r>
                        <a:rPr lang="en-US" sz="2600" dirty="0" err="1">
                          <a:latin typeface="Lucida Console" panose="020B0609040504020204" pitchFamily="49" charset="0"/>
                        </a:rPr>
                        <a:t>Avg</a:t>
                      </a:r>
                      <a:r>
                        <a:rPr lang="en-US" sz="2600" dirty="0">
                          <a:latin typeface="Lucida Console" panose="020B0609040504020204" pitchFamily="49" charset="0"/>
                        </a:rPr>
                        <a:t>/Total</a:t>
                      </a:r>
                    </a:p>
                  </a:txBody>
                  <a:tcPr anchor="ctr"/>
                </a:tc>
                <a:tc>
                  <a:txBody>
                    <a:bodyPr/>
                    <a:lstStyle/>
                    <a:p>
                      <a:pPr algn="ctr"/>
                      <a:r>
                        <a:rPr lang="en-US" sz="2800" dirty="0">
                          <a:latin typeface="Lucida Console" panose="020B0609040504020204" pitchFamily="49" charset="0"/>
                        </a:rPr>
                        <a:t>.78</a:t>
                      </a:r>
                    </a:p>
                  </a:txBody>
                  <a:tcPr anchor="ctr"/>
                </a:tc>
                <a:tc>
                  <a:txBody>
                    <a:bodyPr/>
                    <a:lstStyle/>
                    <a:p>
                      <a:pPr algn="ctr"/>
                      <a:r>
                        <a:rPr lang="en-US" sz="2800" dirty="0">
                          <a:latin typeface="Lucida Console" panose="020B0609040504020204" pitchFamily="49" charset="0"/>
                        </a:rPr>
                        <a:t>.66</a:t>
                      </a:r>
                    </a:p>
                  </a:txBody>
                  <a:tcPr anchor="ctr"/>
                </a:tc>
                <a:tc>
                  <a:txBody>
                    <a:bodyPr/>
                    <a:lstStyle/>
                    <a:p>
                      <a:pPr algn="ctr"/>
                      <a:r>
                        <a:rPr lang="en-US" sz="2800" dirty="0">
                          <a:latin typeface="Lucida Console" panose="020B0609040504020204" pitchFamily="49" charset="0"/>
                        </a:rPr>
                        <a:t>.69</a:t>
                      </a:r>
                    </a:p>
                  </a:txBody>
                  <a:tcPr anchor="ctr"/>
                </a:tc>
                <a:extLst>
                  <a:ext uri="{0D108BD9-81ED-4DB2-BD59-A6C34878D82A}">
                    <a16:rowId xmlns:a16="http://schemas.microsoft.com/office/drawing/2014/main" val="829045705"/>
                  </a:ext>
                </a:extLst>
              </a:tr>
              <a:tr h="612631">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rowSpan="3">
                  <a:txBody>
                    <a:bodyPr/>
                    <a:lstStyle/>
                    <a:p>
                      <a:pPr marL="0" marR="0" lvl="0" indent="0" algn="ctr" defTabSz="30236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Before Balancing</a:t>
                      </a:r>
                    </a:p>
                  </a:txBody>
                  <a:tcPr vert="vert270" anchor="ctr">
                    <a:solidFill>
                      <a:srgbClr val="002152"/>
                    </a:solidFill>
                  </a:tcPr>
                </a:tc>
                <a:tc>
                  <a:txBody>
                    <a:bodyPr/>
                    <a:lstStyle/>
                    <a:p>
                      <a:pPr algn="ctr"/>
                      <a:r>
                        <a:rPr lang="en-US" sz="2600" dirty="0">
                          <a:latin typeface="Lucida Console" panose="020B0609040504020204" pitchFamily="49" charset="0"/>
                        </a:rPr>
                        <a:t>Default</a:t>
                      </a:r>
                    </a:p>
                  </a:txBody>
                  <a:tcPr anchor="ctr"/>
                </a:tc>
                <a:tc>
                  <a:txBody>
                    <a:bodyPr/>
                    <a:lstStyle/>
                    <a:p>
                      <a:pPr algn="ctr"/>
                      <a:r>
                        <a:rPr lang="en-US" sz="2800" dirty="0">
                          <a:latin typeface="Lucida Console" panose="020B0609040504020204" pitchFamily="49" charset="0"/>
                        </a:rPr>
                        <a:t>.37</a:t>
                      </a:r>
                    </a:p>
                  </a:txBody>
                  <a:tcPr anchor="ctr"/>
                </a:tc>
                <a:tc>
                  <a:txBody>
                    <a:bodyPr/>
                    <a:lstStyle/>
                    <a:p>
                      <a:pPr algn="ctr"/>
                      <a:r>
                        <a:rPr lang="en-US" sz="2800" b="1" dirty="0">
                          <a:latin typeface="Lucida Console" panose="020B0609040504020204" pitchFamily="49" charset="0"/>
                        </a:rPr>
                        <a:t>.27</a:t>
                      </a:r>
                    </a:p>
                  </a:txBody>
                  <a:tcPr anchor="ctr"/>
                </a:tc>
                <a:tc>
                  <a:txBody>
                    <a:bodyPr/>
                    <a:lstStyle/>
                    <a:p>
                      <a:pPr algn="ctr"/>
                      <a:r>
                        <a:rPr lang="en-US" sz="2800" dirty="0">
                          <a:latin typeface="Lucida Console" panose="020B0609040504020204" pitchFamily="49" charset="0"/>
                        </a:rPr>
                        <a:t>.31</a:t>
                      </a:r>
                    </a:p>
                  </a:txBody>
                  <a:tcPr anchor="ctr"/>
                </a:tc>
                <a:extLst>
                  <a:ext uri="{0D108BD9-81ED-4DB2-BD59-A6C34878D82A}">
                    <a16:rowId xmlns:a16="http://schemas.microsoft.com/office/drawing/2014/main" val="901595238"/>
                  </a:ext>
                </a:extLst>
              </a:tr>
              <a:tr h="612631">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vMerge="1">
                  <a:txBody>
                    <a:bodyPr/>
                    <a:lstStyle/>
                    <a:p>
                      <a:endParaRPr lang="en-US" dirty="0"/>
                    </a:p>
                  </a:txBody>
                  <a:tcPr vert="vert270" anchor="ctr">
                    <a:solidFill>
                      <a:srgbClr val="002152"/>
                    </a:solidFill>
                  </a:tcPr>
                </a:tc>
                <a:tc>
                  <a:txBody>
                    <a:bodyPr/>
                    <a:lstStyle/>
                    <a:p>
                      <a:pPr algn="ctr"/>
                      <a:r>
                        <a:rPr lang="en-US" sz="2600" dirty="0">
                          <a:latin typeface="Lucida Console" panose="020B0609040504020204" pitchFamily="49" charset="0"/>
                        </a:rPr>
                        <a:t>Fully Paid</a:t>
                      </a:r>
                    </a:p>
                  </a:txBody>
                  <a:tcPr anchor="ctr"/>
                </a:tc>
                <a:tc>
                  <a:txBody>
                    <a:bodyPr/>
                    <a:lstStyle/>
                    <a:p>
                      <a:pPr algn="ctr"/>
                      <a:r>
                        <a:rPr lang="en-US" sz="2800" dirty="0">
                          <a:latin typeface="Lucida Console" panose="020B0609040504020204" pitchFamily="49" charset="0"/>
                        </a:rPr>
                        <a:t>.85</a:t>
                      </a:r>
                    </a:p>
                  </a:txBody>
                  <a:tcPr anchor="ctr"/>
                </a:tc>
                <a:tc>
                  <a:txBody>
                    <a:bodyPr/>
                    <a:lstStyle/>
                    <a:p>
                      <a:pPr algn="ctr"/>
                      <a:r>
                        <a:rPr lang="en-US" sz="2800" dirty="0">
                          <a:latin typeface="Lucida Console" panose="020B0609040504020204" pitchFamily="49" charset="0"/>
                        </a:rPr>
                        <a:t>.90</a:t>
                      </a:r>
                    </a:p>
                  </a:txBody>
                  <a:tcPr anchor="ctr"/>
                </a:tc>
                <a:tc>
                  <a:txBody>
                    <a:bodyPr/>
                    <a:lstStyle/>
                    <a:p>
                      <a:pPr algn="ctr"/>
                      <a:r>
                        <a:rPr lang="en-US" sz="2800" dirty="0">
                          <a:latin typeface="Lucida Console" panose="020B0609040504020204" pitchFamily="49" charset="0"/>
                        </a:rPr>
                        <a:t>.87</a:t>
                      </a:r>
                    </a:p>
                  </a:txBody>
                  <a:tcPr anchor="ctr"/>
                </a:tc>
                <a:extLst>
                  <a:ext uri="{0D108BD9-81ED-4DB2-BD59-A6C34878D82A}">
                    <a16:rowId xmlns:a16="http://schemas.microsoft.com/office/drawing/2014/main" val="4227263062"/>
                  </a:ext>
                </a:extLst>
              </a:tr>
              <a:tr h="612631">
                <a:tc vMerge="1">
                  <a:txBody>
                    <a:bodyPr/>
                    <a:lstStyle/>
                    <a:p>
                      <a:pPr algn="ctr"/>
                      <a:endParaRPr lang="en-US" sz="6000" b="1" i="0" dirty="0">
                        <a:latin typeface="Segoe UI Black" panose="020B0A02040204020203" pitchFamily="34" charset="0"/>
                        <a:ea typeface="Segoe UI Black" panose="020B0A02040204020203" pitchFamily="34" charset="0"/>
                        <a:cs typeface="Segoe UI Black" panose="020B0A02040204020203" pitchFamily="34" charset="0"/>
                      </a:endParaRPr>
                    </a:p>
                  </a:txBody>
                  <a:tcPr vert="vert270" anchor="ctr">
                    <a:solidFill>
                      <a:srgbClr val="002152"/>
                    </a:solidFill>
                  </a:tcPr>
                </a:tc>
                <a:tc vMerge="1">
                  <a:txBody>
                    <a:bodyPr/>
                    <a:lstStyle/>
                    <a:p>
                      <a:endParaRPr lang="en-US" dirty="0"/>
                    </a:p>
                  </a:txBody>
                  <a:tcPr vert="vert270" anchor="ctr">
                    <a:solidFill>
                      <a:srgbClr val="002152"/>
                    </a:solidFill>
                  </a:tcPr>
                </a:tc>
                <a:tc>
                  <a:txBody>
                    <a:bodyPr/>
                    <a:lstStyle/>
                    <a:p>
                      <a:pPr algn="ctr"/>
                      <a:r>
                        <a:rPr lang="en-US" sz="2600" dirty="0" err="1">
                          <a:latin typeface="Lucida Console" panose="020B0609040504020204" pitchFamily="49" charset="0"/>
                        </a:rPr>
                        <a:t>Avg</a:t>
                      </a:r>
                      <a:r>
                        <a:rPr lang="en-US" sz="2600" dirty="0">
                          <a:latin typeface="Lucida Console" panose="020B0609040504020204" pitchFamily="49" charset="0"/>
                        </a:rPr>
                        <a:t>/Total</a:t>
                      </a:r>
                    </a:p>
                  </a:txBody>
                  <a:tcPr anchor="ctr"/>
                </a:tc>
                <a:tc>
                  <a:txBody>
                    <a:bodyPr/>
                    <a:lstStyle/>
                    <a:p>
                      <a:pPr algn="ctr"/>
                      <a:r>
                        <a:rPr lang="en-US" sz="2800" dirty="0">
                          <a:latin typeface="Lucida Console" panose="020B0609040504020204" pitchFamily="49" charset="0"/>
                        </a:rPr>
                        <a:t>.76</a:t>
                      </a:r>
                    </a:p>
                  </a:txBody>
                  <a:tcPr anchor="ctr"/>
                </a:tc>
                <a:tc>
                  <a:txBody>
                    <a:bodyPr/>
                    <a:lstStyle/>
                    <a:p>
                      <a:pPr algn="ctr"/>
                      <a:r>
                        <a:rPr lang="en-US" sz="2800" dirty="0">
                          <a:latin typeface="Lucida Console" panose="020B0609040504020204" pitchFamily="49" charset="0"/>
                        </a:rPr>
                        <a:t>.79</a:t>
                      </a:r>
                    </a:p>
                  </a:txBody>
                  <a:tcPr anchor="ctr"/>
                </a:tc>
                <a:tc>
                  <a:txBody>
                    <a:bodyPr/>
                    <a:lstStyle/>
                    <a:p>
                      <a:pPr algn="ctr"/>
                      <a:r>
                        <a:rPr lang="en-US" sz="2800" dirty="0">
                          <a:latin typeface="Lucida Console" panose="020B0609040504020204" pitchFamily="49" charset="0"/>
                        </a:rPr>
                        <a:t>.77</a:t>
                      </a:r>
                    </a:p>
                  </a:txBody>
                  <a:tcPr anchor="ctr"/>
                </a:tc>
                <a:extLst>
                  <a:ext uri="{0D108BD9-81ED-4DB2-BD59-A6C34878D82A}">
                    <a16:rowId xmlns:a16="http://schemas.microsoft.com/office/drawing/2014/main" val="1103135409"/>
                  </a:ext>
                </a:extLst>
              </a:tr>
            </a:tbl>
          </a:graphicData>
        </a:graphic>
      </p:graphicFrame>
      <p:grpSp>
        <p:nvGrpSpPr>
          <p:cNvPr id="11" name="Group 10"/>
          <p:cNvGrpSpPr/>
          <p:nvPr/>
        </p:nvGrpSpPr>
        <p:grpSpPr>
          <a:xfrm>
            <a:off x="26030938" y="11095334"/>
            <a:ext cx="11946123" cy="2863736"/>
            <a:chOff x="26110904" y="8034545"/>
            <a:chExt cx="11946123" cy="2863736"/>
          </a:xfrm>
        </p:grpSpPr>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110904" y="8034545"/>
              <a:ext cx="2881176" cy="2863736"/>
            </a:xfrm>
            <a:prstGeom prst="rect">
              <a:avLst/>
            </a:prstGeom>
            <a:ln w="38100">
              <a:solidFill>
                <a:srgbClr val="002152"/>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054324" y="8034545"/>
              <a:ext cx="3002703" cy="2863736"/>
            </a:xfrm>
            <a:prstGeom prst="rect">
              <a:avLst/>
            </a:prstGeom>
            <a:ln w="38100">
              <a:solidFill>
                <a:srgbClr val="002152"/>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33746" y="8034545"/>
              <a:ext cx="2806732" cy="2863736"/>
            </a:xfrm>
            <a:prstGeom prst="rect">
              <a:avLst/>
            </a:prstGeom>
            <a:ln w="38100">
              <a:solidFill>
                <a:srgbClr val="002152"/>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105925" y="8034545"/>
              <a:ext cx="2913976" cy="2863736"/>
            </a:xfrm>
            <a:prstGeom prst="rect">
              <a:avLst/>
            </a:prstGeom>
            <a:ln w="38100">
              <a:solidFill>
                <a:srgbClr val="002152"/>
              </a:solidFill>
            </a:ln>
            <a:effectLst>
              <a:outerShdw blurRad="50800" dist="38100" dir="2700000" algn="tl" rotWithShape="0">
                <a:prstClr val="black">
                  <a:alpha val="40000"/>
                </a:prstClr>
              </a:outerShdw>
            </a:effectLst>
          </p:spPr>
        </p:pic>
      </p:grpSp>
      <p:pic>
        <p:nvPicPr>
          <p:cNvPr id="12" name="Picture 11"/>
          <p:cNvPicPr>
            <a:picLocks noChangeAspect="1"/>
          </p:cNvPicPr>
          <p:nvPr/>
        </p:nvPicPr>
        <p:blipFill>
          <a:blip r:embed="rId19"/>
          <a:stretch>
            <a:fillRect/>
          </a:stretch>
        </p:blipFill>
        <p:spPr>
          <a:xfrm>
            <a:off x="13672076" y="10484554"/>
            <a:ext cx="3477799" cy="2926080"/>
          </a:xfrm>
          <a:prstGeom prst="rect">
            <a:avLst/>
          </a:prstGeom>
          <a:solidFill>
            <a:schemeClr val="bg1"/>
          </a:solidFill>
          <a:ln w="38100">
            <a:solidFill>
              <a:srgbClr val="002152"/>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20"/>
          <a:stretch>
            <a:fillRect/>
          </a:stretch>
        </p:blipFill>
        <p:spPr>
          <a:xfrm>
            <a:off x="47267818" y="16133149"/>
            <a:ext cx="3497502" cy="2926080"/>
          </a:xfrm>
          <a:prstGeom prst="rect">
            <a:avLst/>
          </a:prstGeom>
          <a:solidFill>
            <a:schemeClr val="bg1"/>
          </a:solidFill>
          <a:ln w="38100">
            <a:solidFill>
              <a:srgbClr val="002152"/>
            </a:solidFill>
          </a:ln>
          <a:effectLst>
            <a:outerShdw blurRad="50800" dist="38100" dir="2700000" algn="tl" rotWithShape="0">
              <a:prstClr val="black">
                <a:alpha val="40000"/>
              </a:prstClr>
            </a:outerShdw>
          </a:effectLst>
        </p:spPr>
      </p:pic>
      <p:sp>
        <p:nvSpPr>
          <p:cNvPr id="17" name="TextBox 16"/>
          <p:cNvSpPr txBox="1"/>
          <p:nvPr/>
        </p:nvSpPr>
        <p:spPr>
          <a:xfrm>
            <a:off x="43484235" y="13115629"/>
            <a:ext cx="7500017" cy="2677656"/>
          </a:xfrm>
          <a:prstGeom prst="rect">
            <a:avLst/>
          </a:prstGeom>
          <a:solidFill>
            <a:srgbClr val="002152"/>
          </a:solidFill>
        </p:spPr>
        <p:txBody>
          <a:bodyPr wrap="square" rtlCol="0">
            <a:spAutoFit/>
          </a:bodyPr>
          <a:lstStyle/>
          <a:p>
            <a:r>
              <a:rPr lang="en-US" sz="2400" dirty="0">
                <a:solidFill>
                  <a:schemeClr val="bg1"/>
                </a:solidFill>
              </a:rPr>
              <a:t>Best results achieved from using a maximum tree depth of 8 and only the top 4 features as ranked by information gain (Grade, Term, Interest Rate, Debt-to-Income Ratio). Balanced classes are result of ‘</a:t>
            </a:r>
            <a:r>
              <a:rPr lang="en-US" sz="2400" dirty="0" err="1">
                <a:solidFill>
                  <a:schemeClr val="bg1"/>
                </a:solidFill>
              </a:rPr>
              <a:t>class_weight</a:t>
            </a:r>
            <a:r>
              <a:rPr lang="en-US" sz="2400" dirty="0">
                <a:solidFill>
                  <a:schemeClr val="bg1"/>
                </a:solidFill>
              </a:rPr>
              <a:t>’ argument in </a:t>
            </a:r>
            <a:r>
              <a:rPr lang="en-US" sz="2400" dirty="0" err="1">
                <a:solidFill>
                  <a:schemeClr val="bg1"/>
                </a:solidFill>
              </a:rPr>
              <a:t>scikit-learn’s</a:t>
            </a:r>
            <a:r>
              <a:rPr lang="en-US" sz="2400" dirty="0">
                <a:solidFill>
                  <a:schemeClr val="bg1"/>
                </a:solidFill>
              </a:rPr>
              <a:t> classifier function, which uses the values of y to automatically adjust weights inversely proportional to class frequencies in the input data</a:t>
            </a:r>
          </a:p>
        </p:txBody>
      </p:sp>
      <p:sp>
        <p:nvSpPr>
          <p:cNvPr id="58" name="TextBox 57"/>
          <p:cNvSpPr txBox="1"/>
          <p:nvPr/>
        </p:nvSpPr>
        <p:spPr>
          <a:xfrm>
            <a:off x="40400223" y="17866127"/>
            <a:ext cx="6370320" cy="1200329"/>
          </a:xfrm>
          <a:prstGeom prst="rect">
            <a:avLst/>
          </a:prstGeom>
          <a:solidFill>
            <a:srgbClr val="002152"/>
          </a:solidFill>
        </p:spPr>
        <p:txBody>
          <a:bodyPr wrap="square" rtlCol="0">
            <a:spAutoFit/>
          </a:bodyPr>
          <a:lstStyle/>
          <a:p>
            <a:r>
              <a:rPr lang="en-US" sz="2400" dirty="0">
                <a:solidFill>
                  <a:schemeClr val="bg1"/>
                </a:solidFill>
              </a:rPr>
              <a:t>Best results achieved from using 150 trees with a maximum depth of 10 and a maximum of 12 features, along with balanced class weighting</a:t>
            </a:r>
          </a:p>
        </p:txBody>
      </p:sp>
      <p:pic>
        <p:nvPicPr>
          <p:cNvPr id="23" name="Picture 22"/>
          <p:cNvPicPr>
            <a:picLocks noChangeAspect="1"/>
          </p:cNvPicPr>
          <p:nvPr/>
        </p:nvPicPr>
        <p:blipFill>
          <a:blip r:embed="rId21"/>
          <a:stretch>
            <a:fillRect/>
          </a:stretch>
        </p:blipFill>
        <p:spPr>
          <a:xfrm>
            <a:off x="13575644" y="18908483"/>
            <a:ext cx="3499945" cy="2926080"/>
          </a:xfrm>
          <a:prstGeom prst="rect">
            <a:avLst/>
          </a:prstGeom>
          <a:solidFill>
            <a:schemeClr val="bg1"/>
          </a:solidFill>
          <a:ln w="38100">
            <a:solidFill>
              <a:srgbClr val="002152"/>
            </a:solidFill>
          </a:ln>
          <a:effectLst>
            <a:outerShdw blurRad="50800" dist="38100" dir="2700000" algn="tl" rotWithShape="0">
              <a:prstClr val="black">
                <a:alpha val="40000"/>
              </a:prstClr>
            </a:outerShdw>
          </a:effectLst>
        </p:spPr>
      </p:pic>
      <p:sp>
        <p:nvSpPr>
          <p:cNvPr id="59" name="Title 1"/>
          <p:cNvSpPr txBox="1">
            <a:spLocks/>
          </p:cNvSpPr>
          <p:nvPr/>
        </p:nvSpPr>
        <p:spPr>
          <a:xfrm>
            <a:off x="18060460" y="19019652"/>
            <a:ext cx="6234801" cy="2694889"/>
          </a:xfrm>
          <a:prstGeom prst="rect">
            <a:avLst/>
          </a:prstGeom>
          <a:solidFill>
            <a:srgbClr val="002152"/>
          </a:solidFill>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r>
              <a:rPr lang="en-US" sz="2400" dirty="0">
                <a:solidFill>
                  <a:schemeClr val="bg1"/>
                </a:solidFill>
              </a:rPr>
              <a:t>Library: </a:t>
            </a:r>
            <a:r>
              <a:rPr lang="en-US" sz="2400" dirty="0" err="1">
                <a:solidFill>
                  <a:schemeClr val="bg1"/>
                </a:solidFill>
              </a:rPr>
              <a:t>Scikit</a:t>
            </a:r>
            <a:r>
              <a:rPr lang="en-US" sz="2400" dirty="0">
                <a:solidFill>
                  <a:schemeClr val="bg1"/>
                </a:solidFill>
              </a:rPr>
              <a:t>-learn SVM, </a:t>
            </a:r>
            <a:r>
              <a:rPr lang="en-US" sz="2400" dirty="0" err="1">
                <a:solidFill>
                  <a:schemeClr val="bg1"/>
                </a:solidFill>
              </a:rPr>
              <a:t>LinearSVC</a:t>
            </a:r>
            <a:r>
              <a:rPr lang="en-US" sz="2400" dirty="0">
                <a:solidFill>
                  <a:schemeClr val="bg1"/>
                </a:solidFill>
              </a:rPr>
              <a:t> classifier</a:t>
            </a:r>
            <a:br>
              <a:rPr lang="en-US" sz="2400" dirty="0">
                <a:solidFill>
                  <a:schemeClr val="bg1"/>
                </a:solidFill>
              </a:rPr>
            </a:br>
            <a:r>
              <a:rPr lang="en-US" sz="2400" dirty="0">
                <a:solidFill>
                  <a:schemeClr val="bg1"/>
                </a:solidFill>
              </a:rPr>
              <a:t>Features Used: inq_last_6mths,total_dti</a:t>
            </a:r>
            <a:br>
              <a:rPr lang="en-US" sz="2400" dirty="0">
                <a:solidFill>
                  <a:schemeClr val="bg1"/>
                </a:solidFill>
              </a:rPr>
            </a:br>
            <a:r>
              <a:rPr lang="en-US" sz="2400" dirty="0">
                <a:solidFill>
                  <a:schemeClr val="bg1"/>
                </a:solidFill>
              </a:rPr>
              <a:t>Dataset Used: Undersampledata.csv</a:t>
            </a:r>
            <a:br>
              <a:rPr lang="en-US" sz="2400" dirty="0">
                <a:solidFill>
                  <a:schemeClr val="bg1"/>
                </a:solidFill>
              </a:rPr>
            </a:br>
            <a:r>
              <a:rPr lang="en-US" sz="2400" dirty="0">
                <a:solidFill>
                  <a:schemeClr val="bg1"/>
                </a:solidFill>
              </a:rPr>
              <a:t>Train/Test: 60/40</a:t>
            </a:r>
            <a:br>
              <a:rPr lang="en-US" sz="2400" dirty="0">
                <a:solidFill>
                  <a:schemeClr val="bg1"/>
                </a:solidFill>
              </a:rPr>
            </a:br>
            <a:br>
              <a:rPr lang="en-US" sz="2400" dirty="0">
                <a:solidFill>
                  <a:schemeClr val="bg1"/>
                </a:solidFill>
              </a:rPr>
            </a:br>
            <a:r>
              <a:rPr lang="en-US" sz="2400" dirty="0">
                <a:solidFill>
                  <a:schemeClr val="bg1"/>
                </a:solidFill>
              </a:rPr>
              <a:t>Ratio of correctly classified samples for:</a:t>
            </a:r>
            <a:br>
              <a:rPr lang="en-US" sz="2400" dirty="0">
                <a:solidFill>
                  <a:schemeClr val="bg1"/>
                </a:solidFill>
              </a:rPr>
            </a:br>
            <a:r>
              <a:rPr lang="en-US" sz="2400" dirty="0">
                <a:solidFill>
                  <a:schemeClr val="bg1"/>
                </a:solidFill>
              </a:rPr>
              <a:t>Training-set:  0.583692</a:t>
            </a:r>
            <a:br>
              <a:rPr lang="en-US" sz="2400" dirty="0">
                <a:solidFill>
                  <a:schemeClr val="bg1"/>
                </a:solidFill>
              </a:rPr>
            </a:br>
            <a:r>
              <a:rPr lang="en-US" sz="2400" dirty="0">
                <a:solidFill>
                  <a:schemeClr val="bg1"/>
                </a:solidFill>
              </a:rPr>
              <a:t>Test-set:         0.580429</a:t>
            </a:r>
          </a:p>
        </p:txBody>
      </p:sp>
      <p:sp>
        <p:nvSpPr>
          <p:cNvPr id="60" name="Title 1"/>
          <p:cNvSpPr txBox="1">
            <a:spLocks/>
          </p:cNvSpPr>
          <p:nvPr/>
        </p:nvSpPr>
        <p:spPr>
          <a:xfrm rot="2700000">
            <a:off x="41344916" y="2676663"/>
            <a:ext cx="3812562" cy="765153"/>
          </a:xfrm>
          <a:prstGeom prst="rect">
            <a:avLst/>
          </a:prstGeom>
          <a:ln w="57150">
            <a:solidFill>
              <a:srgbClr val="002152"/>
            </a:solidFill>
          </a:ln>
        </p:spPr>
        <p:txBody>
          <a:bodyPr vert="horz" lIns="91440" tIns="45720" rIns="91440" bIns="45720" rtlCol="0" anchor="ctr">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pPr algn="ctr"/>
            <a:r>
              <a:rPr lang="en-US" sz="3600" b="1" spc="-150" dirty="0">
                <a:solidFill>
                  <a:srgbClr val="002857"/>
                </a:solidFill>
                <a:latin typeface="Helvetica" panose="020B0604020202020204" pitchFamily="34" charset="0"/>
                <a:ea typeface="Segoe UI Black" panose="020B0A02040204020203" pitchFamily="34" charset="0"/>
                <a:cs typeface="Helvetica" panose="020B0604020202020204" pitchFamily="34" charset="0"/>
              </a:rPr>
              <a:t>Correlation Matrix</a:t>
            </a:r>
          </a:p>
        </p:txBody>
      </p:sp>
      <p:pic>
        <p:nvPicPr>
          <p:cNvPr id="29" name="Picture 28"/>
          <p:cNvPicPr>
            <a:picLocks noChangeAspect="1"/>
          </p:cNvPicPr>
          <p:nvPr/>
        </p:nvPicPr>
        <p:blipFill>
          <a:blip r:embed="rId22"/>
          <a:stretch>
            <a:fillRect/>
          </a:stretch>
        </p:blipFill>
        <p:spPr>
          <a:xfrm>
            <a:off x="26606174" y="19084974"/>
            <a:ext cx="3428536" cy="2926080"/>
          </a:xfrm>
          <a:prstGeom prst="rect">
            <a:avLst/>
          </a:prstGeom>
          <a:solidFill>
            <a:schemeClr val="bg1"/>
          </a:solidFill>
          <a:ln w="38100">
            <a:solidFill>
              <a:srgbClr val="002152"/>
            </a:solidFill>
          </a:ln>
          <a:effectLst>
            <a:outerShdw blurRad="50800" dist="38100" dir="2700000" algn="tl" rotWithShape="0">
              <a:prstClr val="black">
                <a:alpha val="40000"/>
              </a:prstClr>
            </a:outerShdw>
          </a:effectLst>
        </p:spPr>
      </p:pic>
      <p:sp>
        <p:nvSpPr>
          <p:cNvPr id="61" name="TextBox 60"/>
          <p:cNvSpPr txBox="1"/>
          <p:nvPr/>
        </p:nvSpPr>
        <p:spPr>
          <a:xfrm>
            <a:off x="30760125" y="19763184"/>
            <a:ext cx="6370320" cy="1569660"/>
          </a:xfrm>
          <a:prstGeom prst="rect">
            <a:avLst/>
          </a:prstGeom>
          <a:solidFill>
            <a:srgbClr val="002152"/>
          </a:solidFill>
        </p:spPr>
        <p:txBody>
          <a:bodyPr wrap="square" rtlCol="0">
            <a:spAutoFit/>
          </a:bodyPr>
          <a:lstStyle/>
          <a:p>
            <a:r>
              <a:rPr lang="en-US" sz="2400" dirty="0">
                <a:solidFill>
                  <a:schemeClr val="bg1"/>
                </a:solidFill>
              </a:rPr>
              <a:t>The train/test ratio is 60/40.  The eight key features were selected with the Recursive Feature Elimination Algorithm. Fewer features could improve the accuracy and recall of the model.</a:t>
            </a:r>
          </a:p>
        </p:txBody>
      </p:sp>
      <p:sp>
        <p:nvSpPr>
          <p:cNvPr id="62" name="Title 1"/>
          <p:cNvSpPr txBox="1">
            <a:spLocks/>
          </p:cNvSpPr>
          <p:nvPr/>
        </p:nvSpPr>
        <p:spPr>
          <a:xfrm>
            <a:off x="18099926" y="11554112"/>
            <a:ext cx="5981786" cy="1856522"/>
          </a:xfrm>
          <a:prstGeom prst="rect">
            <a:avLst/>
          </a:prstGeom>
          <a:solidFill>
            <a:srgbClr val="002152"/>
          </a:solidFill>
        </p:spPr>
        <p:txBody>
          <a:bodyPr vert="horz" lIns="91440" tIns="45720" rIns="91440" bIns="45720" rtlCol="0" anchor="t">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r>
              <a:rPr lang="en-US" sz="2400" dirty="0">
                <a:solidFill>
                  <a:schemeClr val="bg1"/>
                </a:solidFill>
              </a:rPr>
              <a:t>Four feature selection methods were used – </a:t>
            </a:r>
          </a:p>
          <a:p>
            <a:pPr marL="342900" indent="-342900">
              <a:buFont typeface="Arial" panose="020B0604020202020204" pitchFamily="34" charset="0"/>
              <a:buChar char="•"/>
            </a:pPr>
            <a:r>
              <a:rPr lang="en-US" sz="2400" dirty="0">
                <a:solidFill>
                  <a:schemeClr val="bg1"/>
                </a:solidFill>
              </a:rPr>
              <a:t>Selection by Information Gain</a:t>
            </a:r>
          </a:p>
          <a:p>
            <a:pPr marL="342900" indent="-342900">
              <a:buFont typeface="Arial" panose="020B0604020202020204" pitchFamily="34" charset="0"/>
              <a:buChar char="•"/>
            </a:pPr>
            <a:r>
              <a:rPr lang="en-US" sz="2400" dirty="0">
                <a:solidFill>
                  <a:schemeClr val="bg1"/>
                </a:solidFill>
              </a:rPr>
              <a:t>Variance Threshold Method</a:t>
            </a:r>
          </a:p>
          <a:p>
            <a:pPr marL="342900" indent="-342900">
              <a:buFont typeface="Arial" panose="020B0604020202020204" pitchFamily="34" charset="0"/>
              <a:buChar char="•"/>
            </a:pPr>
            <a:r>
              <a:rPr lang="en-US" sz="2400" dirty="0">
                <a:solidFill>
                  <a:schemeClr val="bg1"/>
                </a:solidFill>
              </a:rPr>
              <a:t>Principal Components Analysis</a:t>
            </a:r>
          </a:p>
          <a:p>
            <a:pPr marL="342900" indent="-342900">
              <a:buFont typeface="Arial" panose="020B0604020202020204" pitchFamily="34" charset="0"/>
              <a:buChar char="•"/>
            </a:pPr>
            <a:r>
              <a:rPr lang="en-US" sz="2400" dirty="0">
                <a:solidFill>
                  <a:schemeClr val="bg1"/>
                </a:solidFill>
              </a:rPr>
              <a:t>Feature Permutation - </a:t>
            </a:r>
            <a:r>
              <a:rPr lang="en-US" sz="2400" dirty="0" err="1">
                <a:solidFill>
                  <a:schemeClr val="bg1"/>
                </a:solidFill>
              </a:rPr>
              <a:t>Itertools.Combination</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
        <p:nvSpPr>
          <p:cNvPr id="70" name="Title 1"/>
          <p:cNvSpPr txBox="1">
            <a:spLocks/>
          </p:cNvSpPr>
          <p:nvPr/>
        </p:nvSpPr>
        <p:spPr>
          <a:xfrm>
            <a:off x="18099926" y="10484554"/>
            <a:ext cx="5935589" cy="689732"/>
          </a:xfrm>
          <a:prstGeom prst="rect">
            <a:avLst/>
          </a:prstGeom>
          <a:solidFill>
            <a:srgbClr val="002152"/>
          </a:solidFill>
        </p:spPr>
        <p:txBody>
          <a:bodyPr vert="horz" lIns="91440" tIns="45720" rIns="91440" bIns="45720" rtlCol="0" anchor="t">
            <a:noAutofit/>
          </a:bodyPr>
          <a:lstStyle>
            <a:lvl1pPr algn="l" defTabSz="3023646" rtl="0" eaLnBrk="1" latinLnBrk="0" hangingPunct="1">
              <a:lnSpc>
                <a:spcPct val="90000"/>
              </a:lnSpc>
              <a:spcBef>
                <a:spcPct val="0"/>
              </a:spcBef>
              <a:buNone/>
              <a:defRPr sz="14549" kern="1200">
                <a:solidFill>
                  <a:schemeClr val="tx1"/>
                </a:solidFill>
                <a:latin typeface="+mj-lt"/>
                <a:ea typeface="+mj-ea"/>
                <a:cs typeface="+mj-cs"/>
              </a:defRPr>
            </a:lvl1pPr>
          </a:lstStyle>
          <a:p>
            <a:r>
              <a:rPr lang="en-US" sz="2400" dirty="0">
                <a:solidFill>
                  <a:srgbClr val="FF0000"/>
                </a:solidFill>
              </a:rPr>
              <a:t>Red Numbers</a:t>
            </a:r>
            <a:r>
              <a:rPr lang="en-US" sz="2400" dirty="0">
                <a:solidFill>
                  <a:schemeClr val="bg1"/>
                </a:solidFill>
              </a:rPr>
              <a:t> above indicate erroneous results due to the oversampling technique used</a:t>
            </a:r>
          </a:p>
        </p:txBody>
      </p:sp>
      <p:sp>
        <p:nvSpPr>
          <p:cNvPr id="7" name="Rectangle 6"/>
          <p:cNvSpPr/>
          <p:nvPr/>
        </p:nvSpPr>
        <p:spPr>
          <a:xfrm>
            <a:off x="26372880" y="1387375"/>
            <a:ext cx="11534645" cy="1200329"/>
          </a:xfrm>
          <a:prstGeom prst="rect">
            <a:avLst/>
          </a:prstGeom>
        </p:spPr>
        <p:txBody>
          <a:bodyPr wrap="square">
            <a:spAutoFit/>
          </a:bodyPr>
          <a:lstStyle/>
          <a:p>
            <a:pPr lvl="0"/>
            <a:r>
              <a:rPr lang="en-US" sz="2400" b="1" dirty="0">
                <a:solidFill>
                  <a:prstClr val="black"/>
                </a:solidFill>
              </a:rPr>
              <a:t>DATA SCIENTISTS:  </a:t>
            </a:r>
            <a:r>
              <a:rPr lang="en-US" sz="2400" dirty="0">
                <a:solidFill>
                  <a:prstClr val="black"/>
                </a:solidFill>
              </a:rPr>
              <a:t>This project was completed by the following MSA 8010 students in the Fall of 2016:  Steve </a:t>
            </a:r>
            <a:r>
              <a:rPr lang="en-US" sz="2400" dirty="0" err="1">
                <a:solidFill>
                  <a:prstClr val="black"/>
                </a:solidFill>
              </a:rPr>
              <a:t>Bergey</a:t>
            </a:r>
            <a:r>
              <a:rPr lang="en-US" sz="2400" dirty="0">
                <a:solidFill>
                  <a:prstClr val="black"/>
                </a:solidFill>
              </a:rPr>
              <a:t>, Ben Brandon, Brian </a:t>
            </a:r>
            <a:r>
              <a:rPr lang="en-US" sz="2400" dirty="0" err="1">
                <a:solidFill>
                  <a:prstClr val="black"/>
                </a:solidFill>
              </a:rPr>
              <a:t>Christjohn</a:t>
            </a:r>
            <a:r>
              <a:rPr lang="en-US" sz="2400" dirty="0">
                <a:solidFill>
                  <a:prstClr val="black"/>
                </a:solidFill>
              </a:rPr>
              <a:t>, Rao Fu, Steve Spangler, and </a:t>
            </a:r>
            <a:r>
              <a:rPr lang="en-US" sz="2400" dirty="0" err="1">
                <a:solidFill>
                  <a:prstClr val="black"/>
                </a:solidFill>
              </a:rPr>
              <a:t>Zhongying</a:t>
            </a:r>
            <a:r>
              <a:rPr lang="en-US" sz="2400" dirty="0">
                <a:solidFill>
                  <a:prstClr val="black"/>
                </a:solidFill>
              </a:rPr>
              <a:t> Xiao.</a:t>
            </a:r>
            <a:endParaRPr lang="en-US" sz="2400" b="1" dirty="0">
              <a:solidFill>
                <a:prstClr val="black"/>
              </a:solidFill>
            </a:endParaRPr>
          </a:p>
        </p:txBody>
      </p:sp>
    </p:spTree>
    <p:extLst>
      <p:ext uri="{BB962C8B-B14F-4D97-AF65-F5344CB8AC3E}">
        <p14:creationId xmlns:p14="http://schemas.microsoft.com/office/powerpoint/2010/main" val="1315634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3153</TotalTime>
  <Words>659</Words>
  <Application>Microsoft Office PowerPoint</Application>
  <PresentationFormat>Custom</PresentationFormat>
  <Paragraphs>182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Helvetica</vt:lpstr>
      <vt:lpstr>Lucida Console</vt:lpstr>
      <vt:lpstr>Segoe UI Black</vt:lpstr>
      <vt:lpstr>Wingdings 3</vt:lpstr>
      <vt:lpstr>Office Theme</vt:lpstr>
      <vt:lpstr>Predicting Outcomes of P2P Loans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Molnar</dc:creator>
  <cp:lastModifiedBy>Steven Spangler</cp:lastModifiedBy>
  <cp:revision>855</cp:revision>
  <dcterms:created xsi:type="dcterms:W3CDTF">2016-04-21T21:55:58Z</dcterms:created>
  <dcterms:modified xsi:type="dcterms:W3CDTF">2016-12-08T14:41:18Z</dcterms:modified>
</cp:coreProperties>
</file>